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5" r:id="rId1"/>
  </p:sldMasterIdLst>
  <p:sldIdLst>
    <p:sldId id="256" r:id="rId2"/>
  </p:sldIdLst>
  <p:sldSz cx="43891200" cy="32918400"/>
  <p:notesSz cx="6858000" cy="9144000"/>
  <p:defaultTextStyle>
    <a:defPPr>
      <a:defRPr lang="en-US"/>
    </a:defPPr>
    <a:lvl1pPr marL="0" algn="l" defTabSz="3511296" rtl="0" eaLnBrk="1" latinLnBrk="0" hangingPunct="1">
      <a:defRPr sz="6912" kern="1200">
        <a:solidFill>
          <a:schemeClr val="tx1"/>
        </a:solidFill>
        <a:latin typeface="+mn-lt"/>
        <a:ea typeface="+mn-ea"/>
        <a:cs typeface="+mn-cs"/>
      </a:defRPr>
    </a:lvl1pPr>
    <a:lvl2pPr marL="1755648" algn="l" defTabSz="3511296" rtl="0" eaLnBrk="1" latinLnBrk="0" hangingPunct="1">
      <a:defRPr sz="6912" kern="1200">
        <a:solidFill>
          <a:schemeClr val="tx1"/>
        </a:solidFill>
        <a:latin typeface="+mn-lt"/>
        <a:ea typeface="+mn-ea"/>
        <a:cs typeface="+mn-cs"/>
      </a:defRPr>
    </a:lvl2pPr>
    <a:lvl3pPr marL="3511296" algn="l" defTabSz="3511296" rtl="0" eaLnBrk="1" latinLnBrk="0" hangingPunct="1">
      <a:defRPr sz="6912" kern="1200">
        <a:solidFill>
          <a:schemeClr val="tx1"/>
        </a:solidFill>
        <a:latin typeface="+mn-lt"/>
        <a:ea typeface="+mn-ea"/>
        <a:cs typeface="+mn-cs"/>
      </a:defRPr>
    </a:lvl3pPr>
    <a:lvl4pPr marL="5266944" algn="l" defTabSz="3511296" rtl="0" eaLnBrk="1" latinLnBrk="0" hangingPunct="1">
      <a:defRPr sz="6912" kern="1200">
        <a:solidFill>
          <a:schemeClr val="tx1"/>
        </a:solidFill>
        <a:latin typeface="+mn-lt"/>
        <a:ea typeface="+mn-ea"/>
        <a:cs typeface="+mn-cs"/>
      </a:defRPr>
    </a:lvl4pPr>
    <a:lvl5pPr marL="7022592" algn="l" defTabSz="3511296" rtl="0" eaLnBrk="1" latinLnBrk="0" hangingPunct="1">
      <a:defRPr sz="6912" kern="1200">
        <a:solidFill>
          <a:schemeClr val="tx1"/>
        </a:solidFill>
        <a:latin typeface="+mn-lt"/>
        <a:ea typeface="+mn-ea"/>
        <a:cs typeface="+mn-cs"/>
      </a:defRPr>
    </a:lvl5pPr>
    <a:lvl6pPr marL="8778240" algn="l" defTabSz="3511296" rtl="0" eaLnBrk="1" latinLnBrk="0" hangingPunct="1">
      <a:defRPr sz="6912" kern="1200">
        <a:solidFill>
          <a:schemeClr val="tx1"/>
        </a:solidFill>
        <a:latin typeface="+mn-lt"/>
        <a:ea typeface="+mn-ea"/>
        <a:cs typeface="+mn-cs"/>
      </a:defRPr>
    </a:lvl6pPr>
    <a:lvl7pPr marL="10533888" algn="l" defTabSz="3511296" rtl="0" eaLnBrk="1" latinLnBrk="0" hangingPunct="1">
      <a:defRPr sz="6912" kern="1200">
        <a:solidFill>
          <a:schemeClr val="tx1"/>
        </a:solidFill>
        <a:latin typeface="+mn-lt"/>
        <a:ea typeface="+mn-ea"/>
        <a:cs typeface="+mn-cs"/>
      </a:defRPr>
    </a:lvl7pPr>
    <a:lvl8pPr marL="12289536" algn="l" defTabSz="3511296" rtl="0" eaLnBrk="1" latinLnBrk="0" hangingPunct="1">
      <a:defRPr sz="6912" kern="1200">
        <a:solidFill>
          <a:schemeClr val="tx1"/>
        </a:solidFill>
        <a:latin typeface="+mn-lt"/>
        <a:ea typeface="+mn-ea"/>
        <a:cs typeface="+mn-cs"/>
      </a:defRPr>
    </a:lvl8pPr>
    <a:lvl9pPr marL="14045184" algn="l" defTabSz="3511296" rtl="0" eaLnBrk="1" latinLnBrk="0" hangingPunct="1">
      <a:defRPr sz="691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38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B2433"/>
    <a:srgbClr val="9D1824"/>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5015"/>
    <p:restoredTop sz="96281"/>
  </p:normalViewPr>
  <p:slideViewPr>
    <p:cSldViewPr snapToGrid="0" snapToObjects="1" showGuides="1">
      <p:cViewPr>
        <p:scale>
          <a:sx n="50" d="100"/>
          <a:sy n="50" d="100"/>
        </p:scale>
        <p:origin x="80" y="-1288"/>
      </p:cViewPr>
      <p:guideLst>
        <p:guide orient="horz" pos="10368"/>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4583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EFE2A91-7509-5C4D-A1DF-62A3BEF92DDD}"/>
              </a:ext>
            </a:extLst>
          </p:cNvPr>
          <p:cNvPicPr>
            <a:picLocks noChangeAspect="1"/>
          </p:cNvPicPr>
          <p:nvPr userDrawn="1"/>
        </p:nvPicPr>
        <p:blipFill>
          <a:blip r:embed="rId3"/>
          <a:srcRect/>
          <a:stretch/>
        </p:blipFill>
        <p:spPr>
          <a:xfrm>
            <a:off x="0" y="0"/>
            <a:ext cx="43891200" cy="32918400"/>
          </a:xfrm>
          <a:prstGeom prst="rect">
            <a:avLst/>
          </a:prstGeom>
        </p:spPr>
      </p:pic>
    </p:spTree>
    <p:extLst>
      <p:ext uri="{BB962C8B-B14F-4D97-AF65-F5344CB8AC3E}">
        <p14:creationId xmlns:p14="http://schemas.microsoft.com/office/powerpoint/2010/main" val="3551133687"/>
      </p:ext>
    </p:extLst>
  </p:cSld>
  <p:clrMap bg1="lt1" tx1="dk1" bg2="lt2" tx2="dk2" accent1="accent1" accent2="accent2" accent3="accent3" accent4="accent4" accent5="accent5" accent6="accent6" hlink="hlink" folHlink="folHlink"/>
  <p:sldLayoutIdLst>
    <p:sldLayoutId id="2147483687" r:id="rId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olostatslive.com/ncaa-beach-championships---solostats-touch.html" TargetMode="External"/><Relationship Id="rId7" Type="http://schemas.openxmlformats.org/officeDocument/2006/relationships/image" Target="../media/image2.png"/><Relationship Id="rId2" Type="http://schemas.openxmlformats.org/officeDocument/2006/relationships/hyperlink" Target="mailto:Denise.bradford@huskers.unl.edu" TargetMode="External"/><Relationship Id="rId1" Type="http://schemas.openxmlformats.org/officeDocument/2006/relationships/slideLayout" Target="../slideLayouts/slideLayout1.xml"/><Relationship Id="rId6" Type="http://schemas.openxmlformats.org/officeDocument/2006/relationships/hyperlink" Target="https://thevi5ion.wordpress.com/2018/12/11/college-basketball-player-analysis-tableau-dashboards/" TargetMode="External"/><Relationship Id="rId5" Type="http://schemas.openxmlformats.org/officeDocument/2006/relationships/hyperlink" Target="https://www.hudl.com/support/volleymetrics/stats-and-reports/visual-analytics-1/navigate-the-visual-analytics-page" TargetMode="External"/><Relationship Id="rId10" Type="http://schemas.openxmlformats.org/officeDocument/2006/relationships/image" Target="../media/image5.png"/><Relationship Id="rId4" Type="http://schemas.openxmlformats.org/officeDocument/2006/relationships/hyperlink" Target="https://www.swiftsparks.com/scouting-report-template-basketball/scouting-report-template-basketball-15/" TargetMode="External"/><Relationship Id="rId9"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80CEB67-5D13-D745-B94C-7A94D27A26C0}"/>
              </a:ext>
            </a:extLst>
          </p:cNvPr>
          <p:cNvGraphicFramePr>
            <a:graphicFrameLocks noGrp="1"/>
          </p:cNvGraphicFramePr>
          <p:nvPr>
            <p:extLst>
              <p:ext uri="{D42A27DB-BD31-4B8C-83A1-F6EECF244321}">
                <p14:modId xmlns:p14="http://schemas.microsoft.com/office/powerpoint/2010/main" val="2065255897"/>
              </p:ext>
            </p:extLst>
          </p:nvPr>
        </p:nvGraphicFramePr>
        <p:xfrm>
          <a:off x="1433555" y="5929065"/>
          <a:ext cx="9846513" cy="9465279"/>
        </p:xfrm>
        <a:graphic>
          <a:graphicData uri="http://schemas.openxmlformats.org/drawingml/2006/table">
            <a:tbl>
              <a:tblPr firstRow="1" bandRow="1">
                <a:effectLst/>
                <a:tableStyleId>{2D5ABB26-0587-4C30-8999-92F81FD0307C}</a:tableStyleId>
              </a:tblPr>
              <a:tblGrid>
                <a:gridCol w="9846513">
                  <a:extLst>
                    <a:ext uri="{9D8B030D-6E8A-4147-A177-3AD203B41FA5}">
                      <a16:colId xmlns:a16="http://schemas.microsoft.com/office/drawing/2014/main" val="20000"/>
                    </a:ext>
                  </a:extLst>
                </a:gridCol>
              </a:tblGrid>
              <a:tr h="1124482">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5000" b="1" spc="100" baseline="0" dirty="0">
                          <a:solidFill>
                            <a:schemeClr val="bg1"/>
                          </a:solidFill>
                          <a:latin typeface="Arial" charset="0"/>
                          <a:ea typeface="Arial" charset="0"/>
                          <a:cs typeface="Arial" charset="0"/>
                        </a:rPr>
                        <a:t>Abstract</a:t>
                      </a:r>
                    </a:p>
                  </a:txBody>
                  <a:tcPr marL="329184" marR="329184" marT="329184" marB="329184">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8044911">
                <a:tc>
                  <a:txBody>
                    <a:bodyPr/>
                    <a:lstStyle/>
                    <a:p>
                      <a:pPr>
                        <a:spcAft>
                          <a:spcPts val="2400"/>
                        </a:spcAft>
                      </a:pPr>
                      <a:r>
                        <a:rPr lang="en-US" sz="2800" dirty="0">
                          <a:latin typeface="Times New Roman" charset="0"/>
                          <a:ea typeface="Times New Roman" charset="0"/>
                          <a:cs typeface="Times New Roman" charset="0"/>
                        </a:rPr>
                        <a:t>This examination aims to review and compare analytical dashboards used by the collegiate coaching staff and identify similarities and differences in design, format, scope, and adaptability. We reviewed design features of dashboards used in 5 different sports on coaching staff with high expectations to no expectations. The results will show heterogeneity in format and scope of outcomes in dashboards. Generally, sports varied in their use of features, style of color coding, and data usage for displayed metrics. For example, the number of features per dashboard ranged from 4 to 10 from 2-5 data sources ranging from open source to private APIs. Given the considerable variation in dashboard design and data usage, there is a need for future work to assess the fundamental key performance features to scope for the best outcomes. Finally, to identify specific elements that contribute to adaptability and usability to help customize dashboards to meet the expectations of different sports and coaching staff.</a:t>
                      </a:r>
                    </a:p>
                  </a:txBody>
                  <a:tcPr marL="329184" marR="329184" marT="329184" marB="329184">
                    <a:lnT w="76200" cap="flat" cmpd="sng" algn="ctr">
                      <a:solidFill>
                        <a:schemeClr val="bg2">
                          <a:lumMod val="90000"/>
                        </a:schemeClr>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graphicFrame>
        <p:nvGraphicFramePr>
          <p:cNvPr id="5" name="Table 4">
            <a:extLst>
              <a:ext uri="{FF2B5EF4-FFF2-40B4-BE49-F238E27FC236}">
                <a16:creationId xmlns:a16="http://schemas.microsoft.com/office/drawing/2014/main" id="{CAF8E194-4D8F-4543-AEE1-F4DA8C770132}"/>
              </a:ext>
            </a:extLst>
          </p:cNvPr>
          <p:cNvGraphicFramePr>
            <a:graphicFrameLocks noGrp="1"/>
          </p:cNvGraphicFramePr>
          <p:nvPr>
            <p:extLst>
              <p:ext uri="{D42A27DB-BD31-4B8C-83A1-F6EECF244321}">
                <p14:modId xmlns:p14="http://schemas.microsoft.com/office/powerpoint/2010/main" val="300568473"/>
              </p:ext>
            </p:extLst>
          </p:nvPr>
        </p:nvGraphicFramePr>
        <p:xfrm>
          <a:off x="11753762" y="5929065"/>
          <a:ext cx="9599289" cy="8746283"/>
        </p:xfrm>
        <a:graphic>
          <a:graphicData uri="http://schemas.openxmlformats.org/drawingml/2006/table">
            <a:tbl>
              <a:tblPr firstRow="1" bandRow="1">
                <a:effectLst/>
                <a:tableStyleId>{2D5ABB26-0587-4C30-8999-92F81FD0307C}</a:tableStyleId>
              </a:tblPr>
              <a:tblGrid>
                <a:gridCol w="9599289">
                  <a:extLst>
                    <a:ext uri="{9D8B030D-6E8A-4147-A177-3AD203B41FA5}">
                      <a16:colId xmlns:a16="http://schemas.microsoft.com/office/drawing/2014/main" val="20000"/>
                    </a:ext>
                  </a:extLst>
                </a:gridCol>
              </a:tblGrid>
              <a:tr h="1399804">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5400" b="1" kern="1200" spc="100" baseline="0" dirty="0">
                          <a:solidFill>
                            <a:schemeClr val="bg1"/>
                          </a:solidFill>
                          <a:latin typeface="Arial" charset="0"/>
                          <a:ea typeface="Arial" charset="0"/>
                          <a:cs typeface="Arial" charset="0"/>
                        </a:rPr>
                        <a:t>Challenges</a:t>
                      </a:r>
                    </a:p>
                  </a:txBody>
                  <a:tcPr marL="329184" marR="329184" marT="329184" marB="329184">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7264955">
                <a:tc>
                  <a:txBody>
                    <a:bodyPr/>
                    <a:lstStyle/>
                    <a:p>
                      <a:pPr>
                        <a:spcAft>
                          <a:spcPts val="2400"/>
                        </a:spcAft>
                      </a:pPr>
                      <a:r>
                        <a:rPr lang="en-US" sz="2800" dirty="0">
                          <a:latin typeface="Times New Roman" charset="0"/>
                          <a:ea typeface="Times New Roman" charset="0"/>
                          <a:cs typeface="Times New Roman" charset="0"/>
                        </a:rPr>
                        <a:t> Effective Game Reports are a subjective assessment</a:t>
                      </a:r>
                    </a:p>
                    <a:p>
                      <a:pPr marL="457200" indent="-457200">
                        <a:spcAft>
                          <a:spcPts val="2400"/>
                        </a:spcAft>
                        <a:buFont typeface="Arial" panose="020B0604020202020204" pitchFamily="34" charset="0"/>
                        <a:buChar char="•"/>
                      </a:pPr>
                      <a:r>
                        <a:rPr lang="en-US" sz="2800" dirty="0">
                          <a:latin typeface="Times New Roman" charset="0"/>
                          <a:ea typeface="Times New Roman" charset="0"/>
                          <a:cs typeface="Times New Roman" charset="0"/>
                        </a:rPr>
                        <a:t>  Coaching staff know what they want and have no way of communicating the needs.</a:t>
                      </a:r>
                    </a:p>
                    <a:p>
                      <a:pPr marL="457200" indent="-457200">
                        <a:spcAft>
                          <a:spcPts val="2400"/>
                        </a:spcAft>
                        <a:buFont typeface="Arial" panose="020B0604020202020204" pitchFamily="34" charset="0"/>
                        <a:buChar char="•"/>
                      </a:pPr>
                      <a:r>
                        <a:rPr lang="en-US" sz="2800" dirty="0">
                          <a:latin typeface="Times New Roman" charset="0"/>
                          <a:ea typeface="Times New Roman" charset="0"/>
                          <a:cs typeface="Times New Roman" charset="0"/>
                        </a:rPr>
                        <a:t> Ineffective Products will not be used and overlooked</a:t>
                      </a:r>
                    </a:p>
                    <a:p>
                      <a:pPr marL="457200" indent="-457200">
                        <a:spcAft>
                          <a:spcPts val="2400"/>
                        </a:spcAft>
                        <a:buFont typeface="Arial" panose="020B0604020202020204" pitchFamily="34" charset="0"/>
                        <a:buChar char="•"/>
                      </a:pPr>
                      <a:r>
                        <a:rPr lang="en-US" sz="2800" dirty="0">
                          <a:latin typeface="Times New Roman" charset="0"/>
                          <a:ea typeface="Times New Roman" charset="0"/>
                          <a:cs typeface="Times New Roman" charset="0"/>
                        </a:rPr>
                        <a:t> There are objective measures of things that contribute to useful metrics available in public datasets.</a:t>
                      </a:r>
                    </a:p>
                    <a:p>
                      <a:pPr marL="457200" indent="-457200">
                        <a:spcAft>
                          <a:spcPts val="2400"/>
                        </a:spcAft>
                        <a:buFont typeface="Arial" panose="020B0604020202020204" pitchFamily="34" charset="0"/>
                        <a:buChar char="•"/>
                      </a:pPr>
                      <a:r>
                        <a:rPr lang="en-US" sz="2800" dirty="0">
                          <a:latin typeface="Times New Roman" charset="0"/>
                          <a:ea typeface="Times New Roman" charset="0"/>
                          <a:cs typeface="Times New Roman" charset="0"/>
                        </a:rPr>
                        <a:t>Typically, coaching staff/ scouting departments in collegiate sports are managed by a few part-time employees or volunteers. In some cases, essential staff are full-time employees, but still, the dashboards we are interested in do not have sufficient funding to hire professionals to gather and analyze data.</a:t>
                      </a:r>
                    </a:p>
                  </a:txBody>
                  <a:tcPr marL="329184" marR="329184" marT="329184" marB="329184">
                    <a:lnT w="76200" cap="flat" cmpd="sng" algn="ctr">
                      <a:solidFill>
                        <a:schemeClr val="bg2">
                          <a:lumMod val="90000"/>
                        </a:schemeClr>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graphicFrame>
        <p:nvGraphicFramePr>
          <p:cNvPr id="6" name="Table 5">
            <a:extLst>
              <a:ext uri="{FF2B5EF4-FFF2-40B4-BE49-F238E27FC236}">
                <a16:creationId xmlns:a16="http://schemas.microsoft.com/office/drawing/2014/main" id="{4AF9A610-B743-A14A-A1EB-933C8C477387}"/>
              </a:ext>
            </a:extLst>
          </p:cNvPr>
          <p:cNvGraphicFramePr>
            <a:graphicFrameLocks noGrp="1"/>
          </p:cNvGraphicFramePr>
          <p:nvPr>
            <p:extLst>
              <p:ext uri="{D42A27DB-BD31-4B8C-83A1-F6EECF244321}">
                <p14:modId xmlns:p14="http://schemas.microsoft.com/office/powerpoint/2010/main" val="2705027751"/>
              </p:ext>
            </p:extLst>
          </p:nvPr>
        </p:nvGraphicFramePr>
        <p:xfrm>
          <a:off x="32965371" y="12942231"/>
          <a:ext cx="9777953" cy="5075120"/>
        </p:xfrm>
        <a:graphic>
          <a:graphicData uri="http://schemas.openxmlformats.org/drawingml/2006/table">
            <a:tbl>
              <a:tblPr firstRow="1" bandRow="1">
                <a:effectLst/>
                <a:tableStyleId>{2D5ABB26-0587-4C30-8999-92F81FD0307C}</a:tableStyleId>
              </a:tblPr>
              <a:tblGrid>
                <a:gridCol w="9777953">
                  <a:extLst>
                    <a:ext uri="{9D8B030D-6E8A-4147-A177-3AD203B41FA5}">
                      <a16:colId xmlns:a16="http://schemas.microsoft.com/office/drawing/2014/main" val="20000"/>
                    </a:ext>
                  </a:extLst>
                </a:gridCol>
              </a:tblGrid>
              <a:tr h="1048275">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5000" b="1" kern="1200" spc="100" baseline="0" dirty="0">
                          <a:solidFill>
                            <a:schemeClr val="bg1"/>
                          </a:solidFill>
                          <a:latin typeface="Arial" charset="0"/>
                          <a:ea typeface="Arial" charset="0"/>
                          <a:cs typeface="Arial" charset="0"/>
                        </a:rPr>
                        <a:t>Future Work</a:t>
                      </a:r>
                    </a:p>
                  </a:txBody>
                  <a:tcPr marL="329184" marR="329184" marT="329184" marB="329184">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3654752">
                <a:tc>
                  <a:txBody>
                    <a:bodyPr/>
                    <a:lstStyle/>
                    <a:p>
                      <a:pPr marL="457200" lvl="0" indent="-457200">
                        <a:spcAft>
                          <a:spcPts val="2400"/>
                        </a:spcAft>
                        <a:buFont typeface="Arial" panose="020B0604020202020204" pitchFamily="34" charset="0"/>
                        <a:buChar char="•"/>
                      </a:pPr>
                      <a:r>
                        <a:rPr lang="en-US" sz="2800" dirty="0">
                          <a:latin typeface="Times New Roman" charset="0"/>
                          <a:ea typeface="Times New Roman" charset="0"/>
                          <a:cs typeface="Times New Roman" charset="0"/>
                        </a:rPr>
                        <a:t>Identify Guiding Design Principles </a:t>
                      </a:r>
                    </a:p>
                    <a:p>
                      <a:pPr marL="457200" marR="0" lvl="0" indent="-457200" algn="l" defTabSz="4389120" rtl="0" eaLnBrk="1" fontAlgn="auto" latinLnBrk="0" hangingPunct="1">
                        <a:lnSpc>
                          <a:spcPct val="100000"/>
                        </a:lnSpc>
                        <a:spcBef>
                          <a:spcPts val="0"/>
                        </a:spcBef>
                        <a:spcAft>
                          <a:spcPts val="2400"/>
                        </a:spcAft>
                        <a:buClrTx/>
                        <a:buSzTx/>
                        <a:buFont typeface="Arial" panose="020B0604020202020204" pitchFamily="34" charset="0"/>
                        <a:buChar char="•"/>
                        <a:tabLst/>
                        <a:defRPr/>
                      </a:pPr>
                      <a:r>
                        <a:rPr lang="en-US" sz="2800" dirty="0">
                          <a:latin typeface="Times New Roman" charset="0"/>
                          <a:ea typeface="Times New Roman" charset="0"/>
                          <a:cs typeface="Times New Roman" charset="0"/>
                        </a:rPr>
                        <a:t>Define and Identify Design Workflow Methods</a:t>
                      </a:r>
                    </a:p>
                    <a:p>
                      <a:pPr marL="457200" lvl="0" indent="-457200">
                        <a:spcAft>
                          <a:spcPts val="2400"/>
                        </a:spcAft>
                        <a:buFont typeface="Arial" panose="020B0604020202020204" pitchFamily="34" charset="0"/>
                        <a:buChar char="•"/>
                      </a:pPr>
                      <a:r>
                        <a:rPr lang="en-US" sz="2800" dirty="0">
                          <a:latin typeface="Times New Roman" charset="0"/>
                          <a:ea typeface="Times New Roman" charset="0"/>
                          <a:cs typeface="Times New Roman" charset="0"/>
                        </a:rPr>
                        <a:t>Feedback Loop</a:t>
                      </a:r>
                    </a:p>
                    <a:p>
                      <a:pPr marL="457200" lvl="0" indent="-457200">
                        <a:spcAft>
                          <a:spcPts val="2400"/>
                        </a:spcAft>
                        <a:buFont typeface="Arial" panose="020B0604020202020204" pitchFamily="34" charset="0"/>
                        <a:buChar char="•"/>
                      </a:pPr>
                      <a:endParaRPr lang="en-US" sz="2800" dirty="0">
                        <a:latin typeface="Times New Roman" charset="0"/>
                        <a:ea typeface="Times New Roman" charset="0"/>
                        <a:cs typeface="Times New Roman" charset="0"/>
                      </a:endParaRPr>
                    </a:p>
                  </a:txBody>
                  <a:tcPr marL="329184" marR="329184" marT="329184" marB="329184">
                    <a:lnT w="76200" cap="flat" cmpd="sng" algn="ctr">
                      <a:solidFill>
                        <a:schemeClr val="bg2">
                          <a:lumMod val="90000"/>
                        </a:schemeClr>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graphicFrame>
        <p:nvGraphicFramePr>
          <p:cNvPr id="7" name="Table 6">
            <a:extLst>
              <a:ext uri="{FF2B5EF4-FFF2-40B4-BE49-F238E27FC236}">
                <a16:creationId xmlns:a16="http://schemas.microsoft.com/office/drawing/2014/main" id="{749486CC-0EBB-0B47-AAD8-87C5E18B7CA2}"/>
              </a:ext>
            </a:extLst>
          </p:cNvPr>
          <p:cNvGraphicFramePr>
            <a:graphicFrameLocks noGrp="1"/>
          </p:cNvGraphicFramePr>
          <p:nvPr>
            <p:extLst>
              <p:ext uri="{D42A27DB-BD31-4B8C-83A1-F6EECF244321}">
                <p14:modId xmlns:p14="http://schemas.microsoft.com/office/powerpoint/2010/main" val="2283177"/>
              </p:ext>
            </p:extLst>
          </p:nvPr>
        </p:nvGraphicFramePr>
        <p:xfrm>
          <a:off x="22490321" y="5891281"/>
          <a:ext cx="9289951" cy="5599176"/>
        </p:xfrm>
        <a:graphic>
          <a:graphicData uri="http://schemas.openxmlformats.org/drawingml/2006/table">
            <a:tbl>
              <a:tblPr firstRow="1" bandRow="1">
                <a:effectLst/>
                <a:tableStyleId>{2D5ABB26-0587-4C30-8999-92F81FD0307C}</a:tableStyleId>
              </a:tblPr>
              <a:tblGrid>
                <a:gridCol w="9289951">
                  <a:extLst>
                    <a:ext uri="{9D8B030D-6E8A-4147-A177-3AD203B41FA5}">
                      <a16:colId xmlns:a16="http://schemas.microsoft.com/office/drawing/2014/main" val="20000"/>
                    </a:ext>
                  </a:extLst>
                </a:gridCol>
              </a:tblGrid>
              <a:tr h="1126914">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4500" b="1" kern="1200" spc="100" baseline="0" dirty="0">
                          <a:solidFill>
                            <a:schemeClr val="bg1"/>
                          </a:solidFill>
                          <a:latin typeface="Arial" charset="0"/>
                          <a:ea typeface="Arial" charset="0"/>
                          <a:cs typeface="Arial" charset="0"/>
                        </a:rPr>
                        <a:t>Project Questions</a:t>
                      </a:r>
                    </a:p>
                  </a:txBody>
                  <a:tcPr marL="329184" marR="329184" marT="329184" marB="329184">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4247214">
                <a:tc>
                  <a:txBody>
                    <a:bodyPr/>
                    <a:lstStyle/>
                    <a:p>
                      <a:pPr marL="457200" marR="0" lvl="0" indent="-457200" algn="l" defTabSz="4389120" rtl="0" eaLnBrk="1" fontAlgn="auto" latinLnBrk="0" hangingPunct="1">
                        <a:lnSpc>
                          <a:spcPct val="100000"/>
                        </a:lnSpc>
                        <a:spcBef>
                          <a:spcPts val="0"/>
                        </a:spcBef>
                        <a:spcAft>
                          <a:spcPts val="2400"/>
                        </a:spcAft>
                        <a:buClrTx/>
                        <a:buSzTx/>
                        <a:buFont typeface="Arial" panose="020B0604020202020204" pitchFamily="34" charset="0"/>
                        <a:buChar char="•"/>
                        <a:tabLst/>
                        <a:defRPr/>
                      </a:pPr>
                      <a:r>
                        <a:rPr lang="en-US" sz="2800" dirty="0">
                          <a:latin typeface="Times New Roman" charset="0"/>
                          <a:ea typeface="Times New Roman" charset="0"/>
                          <a:cs typeface="Times New Roman" charset="0"/>
                        </a:rPr>
                        <a:t>How do we leverage data science and exploratory data methods to inform coaching staff to reduce the manual aspects of game reports and maintain reliability?</a:t>
                      </a:r>
                    </a:p>
                    <a:p>
                      <a:pPr marL="457200" marR="0" lvl="0" indent="-457200" algn="l" defTabSz="4389120" rtl="0" eaLnBrk="1" fontAlgn="auto" latinLnBrk="0" hangingPunct="1">
                        <a:lnSpc>
                          <a:spcPct val="100000"/>
                        </a:lnSpc>
                        <a:spcBef>
                          <a:spcPts val="0"/>
                        </a:spcBef>
                        <a:spcAft>
                          <a:spcPts val="2400"/>
                        </a:spcAft>
                        <a:buClrTx/>
                        <a:buSzTx/>
                        <a:buFont typeface="Arial" panose="020B0604020202020204" pitchFamily="34" charset="0"/>
                        <a:buChar char="•"/>
                        <a:tabLst/>
                        <a:defRPr/>
                      </a:pPr>
                      <a:r>
                        <a:rPr lang="en-US" sz="2800" dirty="0">
                          <a:latin typeface="Times New Roman" charset="0"/>
                          <a:ea typeface="Times New Roman" charset="0"/>
                          <a:cs typeface="Times New Roman" charset="0"/>
                        </a:rPr>
                        <a:t>How does an interactive dashboard of open-source data integrate into overall decision-making?</a:t>
                      </a:r>
                    </a:p>
                    <a:p>
                      <a:pPr marL="457200" marR="0" lvl="0" indent="-457200" algn="l" defTabSz="4389120" rtl="0" eaLnBrk="1" fontAlgn="auto" latinLnBrk="0" hangingPunct="1">
                        <a:lnSpc>
                          <a:spcPct val="100000"/>
                        </a:lnSpc>
                        <a:spcBef>
                          <a:spcPts val="0"/>
                        </a:spcBef>
                        <a:spcAft>
                          <a:spcPts val="2400"/>
                        </a:spcAft>
                        <a:buClrTx/>
                        <a:buSzTx/>
                        <a:buFont typeface="Arial" panose="020B0604020202020204" pitchFamily="34" charset="0"/>
                        <a:buChar char="•"/>
                        <a:tabLst/>
                        <a:defRPr/>
                      </a:pPr>
                      <a:r>
                        <a:rPr lang="en-US" sz="2800" dirty="0">
                          <a:latin typeface="Times New Roman" charset="0"/>
                          <a:ea typeface="Times New Roman" charset="0"/>
                          <a:cs typeface="Times New Roman" charset="0"/>
                        </a:rPr>
                        <a:t>Can we focus on estimating only things that objective measurements don't capture?</a:t>
                      </a:r>
                    </a:p>
                  </a:txBody>
                  <a:tcPr marL="329184" marR="329184" marT="329184" marB="329184">
                    <a:lnT w="76200" cap="flat" cmpd="sng" algn="ctr">
                      <a:solidFill>
                        <a:schemeClr val="bg2">
                          <a:lumMod val="90000"/>
                        </a:schemeClr>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1B4F9A71-ACFA-C542-A80D-43C948294EFB}"/>
              </a:ext>
            </a:extLst>
          </p:cNvPr>
          <p:cNvGraphicFramePr>
            <a:graphicFrameLocks noGrp="1"/>
          </p:cNvGraphicFramePr>
          <p:nvPr>
            <p:extLst>
              <p:ext uri="{D42A27DB-BD31-4B8C-83A1-F6EECF244321}">
                <p14:modId xmlns:p14="http://schemas.microsoft.com/office/powerpoint/2010/main" val="3644323881"/>
              </p:ext>
            </p:extLst>
          </p:nvPr>
        </p:nvGraphicFramePr>
        <p:xfrm>
          <a:off x="1433555" y="17940528"/>
          <a:ext cx="9765792" cy="10856976"/>
        </p:xfrm>
        <a:graphic>
          <a:graphicData uri="http://schemas.openxmlformats.org/drawingml/2006/table">
            <a:tbl>
              <a:tblPr firstRow="1" bandRow="1">
                <a:effectLst/>
                <a:tableStyleId>{2D5ABB26-0587-4C30-8999-92F81FD0307C}</a:tableStyleId>
              </a:tblPr>
              <a:tblGrid>
                <a:gridCol w="9765792">
                  <a:extLst>
                    <a:ext uri="{9D8B030D-6E8A-4147-A177-3AD203B41FA5}">
                      <a16:colId xmlns:a16="http://schemas.microsoft.com/office/drawing/2014/main" val="20000"/>
                    </a:ext>
                  </a:extLst>
                </a:gridCol>
              </a:tblGrid>
              <a:tr h="1389888">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5000" b="1" kern="1200" spc="100" baseline="0" dirty="0">
                          <a:solidFill>
                            <a:schemeClr val="bg1"/>
                          </a:solidFill>
                          <a:latin typeface="Arial" charset="0"/>
                          <a:ea typeface="Arial" charset="0"/>
                          <a:cs typeface="Arial" charset="0"/>
                        </a:rPr>
                        <a:t>Basic Idea</a:t>
                      </a:r>
                    </a:p>
                  </a:txBody>
                  <a:tcPr marL="329184" marR="329184" marT="329184" marB="329184">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9155074">
                <a:tc>
                  <a:txBody>
                    <a:bodyPr/>
                    <a:lstStyle/>
                    <a:p>
                      <a:pPr marL="457200" marR="0" lvl="0" indent="-457200" algn="l" defTabSz="4389120" rtl="0" eaLnBrk="1" fontAlgn="auto" latinLnBrk="0" hangingPunct="1">
                        <a:lnSpc>
                          <a:spcPct val="100000"/>
                        </a:lnSpc>
                        <a:spcBef>
                          <a:spcPts val="0"/>
                        </a:spcBef>
                        <a:spcAft>
                          <a:spcPts val="2400"/>
                        </a:spcAft>
                        <a:buClrTx/>
                        <a:buSzTx/>
                        <a:buFont typeface="Arial" panose="020B0604020202020204" pitchFamily="34" charset="0"/>
                        <a:buChar char="•"/>
                        <a:tabLst/>
                        <a:defRPr/>
                      </a:pPr>
                      <a:r>
                        <a:rPr lang="en-US" sz="2800" dirty="0">
                          <a:latin typeface="Times New Roman" charset="0"/>
                          <a:ea typeface="Times New Roman" charset="0"/>
                          <a:cs typeface="Times New Roman" charset="0"/>
                        </a:rPr>
                        <a:t>Assemble publicly available data sets with privately available data sets</a:t>
                      </a:r>
                    </a:p>
                    <a:p>
                      <a:pPr marL="457200" marR="0" lvl="0" indent="-457200" algn="l" defTabSz="4389120" rtl="0" eaLnBrk="1" fontAlgn="auto" latinLnBrk="0" hangingPunct="1">
                        <a:lnSpc>
                          <a:spcPct val="100000"/>
                        </a:lnSpc>
                        <a:spcBef>
                          <a:spcPts val="0"/>
                        </a:spcBef>
                        <a:spcAft>
                          <a:spcPts val="2400"/>
                        </a:spcAft>
                        <a:buClrTx/>
                        <a:buSzTx/>
                        <a:buFont typeface="Arial" panose="020B0604020202020204" pitchFamily="34" charset="0"/>
                        <a:buChar char="•"/>
                        <a:tabLst/>
                        <a:defRPr/>
                      </a:pPr>
                      <a:r>
                        <a:rPr lang="en-US" sz="2800" dirty="0">
                          <a:latin typeface="Times New Roman" charset="0"/>
                          <a:ea typeface="Times New Roman" charset="0"/>
                          <a:cs typeface="Times New Roman" charset="0"/>
                        </a:rPr>
                        <a:t>Assess usability, interpretability, and adaptability to new statistical methodology. </a:t>
                      </a:r>
                    </a:p>
                    <a:p>
                      <a:pPr marL="457200" marR="0" lvl="0" indent="-457200" algn="l" defTabSz="4389120" rtl="0" eaLnBrk="1" fontAlgn="auto" latinLnBrk="0" hangingPunct="1">
                        <a:lnSpc>
                          <a:spcPct val="100000"/>
                        </a:lnSpc>
                        <a:spcBef>
                          <a:spcPts val="0"/>
                        </a:spcBef>
                        <a:spcAft>
                          <a:spcPts val="2400"/>
                        </a:spcAft>
                        <a:buClrTx/>
                        <a:buSzTx/>
                        <a:buFont typeface="Arial" panose="020B0604020202020204" pitchFamily="34" charset="0"/>
                        <a:buChar char="•"/>
                        <a:tabLst/>
                        <a:defRPr/>
                      </a:pPr>
                      <a:r>
                        <a:rPr lang="en-US" sz="2800" dirty="0">
                          <a:latin typeface="Times New Roman" charset="0"/>
                          <a:ea typeface="Times New Roman" charset="0"/>
                          <a:cs typeface="Times New Roman" charset="0"/>
                        </a:rPr>
                        <a:t>Colligate Sport dashboard incorporates two major components: </a:t>
                      </a:r>
                    </a:p>
                    <a:p>
                      <a:pPr marL="0" marR="0" lvl="0" indent="0" algn="l" defTabSz="4389120" rtl="0" eaLnBrk="1" fontAlgn="auto" latinLnBrk="0" hangingPunct="1">
                        <a:lnSpc>
                          <a:spcPct val="100000"/>
                        </a:lnSpc>
                        <a:spcBef>
                          <a:spcPts val="0"/>
                        </a:spcBef>
                        <a:spcAft>
                          <a:spcPts val="2400"/>
                        </a:spcAft>
                        <a:buClrTx/>
                        <a:buSzTx/>
                        <a:buFont typeface="Arial" charset="0"/>
                        <a:buNone/>
                        <a:tabLst/>
                        <a:defRPr/>
                      </a:pPr>
                      <a:r>
                        <a:rPr lang="en-US" sz="2800" dirty="0">
                          <a:latin typeface="Times New Roman" charset="0"/>
                          <a:ea typeface="Times New Roman" charset="0"/>
                          <a:cs typeface="Times New Roman" charset="0"/>
                        </a:rPr>
                        <a:t>     - Data Visualization Interface component </a:t>
                      </a:r>
                    </a:p>
                    <a:p>
                      <a:pPr marL="0" marR="0" lvl="0" indent="0" algn="l" defTabSz="4389120" rtl="0" eaLnBrk="1" fontAlgn="auto" latinLnBrk="0" hangingPunct="1">
                        <a:lnSpc>
                          <a:spcPct val="100000"/>
                        </a:lnSpc>
                        <a:spcBef>
                          <a:spcPts val="0"/>
                        </a:spcBef>
                        <a:spcAft>
                          <a:spcPts val="2400"/>
                        </a:spcAft>
                        <a:buClrTx/>
                        <a:buSzTx/>
                        <a:buFont typeface="Arial" charset="0"/>
                        <a:buNone/>
                        <a:tabLst/>
                        <a:defRPr/>
                      </a:pPr>
                      <a:r>
                        <a:rPr lang="en-US" sz="2800" dirty="0">
                          <a:latin typeface="Times New Roman" charset="0"/>
                          <a:ea typeface="Times New Roman" charset="0"/>
                          <a:cs typeface="Times New Roman" charset="0"/>
                        </a:rPr>
                        <a:t>     - Data Summaries </a:t>
                      </a:r>
                    </a:p>
                    <a:p>
                      <a:pPr marL="0" marR="0" lvl="0" indent="0" algn="l" defTabSz="4389120" rtl="0" eaLnBrk="1" fontAlgn="auto" latinLnBrk="0" hangingPunct="1">
                        <a:lnSpc>
                          <a:spcPct val="100000"/>
                        </a:lnSpc>
                        <a:spcBef>
                          <a:spcPts val="0"/>
                        </a:spcBef>
                        <a:spcAft>
                          <a:spcPts val="2400"/>
                        </a:spcAft>
                        <a:buClrTx/>
                        <a:buSzTx/>
                        <a:buFont typeface="Arial" charset="0"/>
                        <a:buNone/>
                        <a:tabLst/>
                        <a:defRPr/>
                      </a:pPr>
                      <a:r>
                        <a:rPr lang="en-US" sz="2800" dirty="0">
                          <a:latin typeface="Times New Roman" charset="0"/>
                          <a:ea typeface="Times New Roman" charset="0"/>
                          <a:cs typeface="Times New Roman" charset="0"/>
                        </a:rPr>
                        <a:t>The Collegiate dashboard data are primarily assembled from open source data, such as ESPN, NCAA Stats, and R packages, with some additional datasets assembled from third-party APIs and private sources, such as coaching staff. Most of these data sets are collected at a game or player resolution, requiring us to carefully join data to ensure that these differences are respected while collating relevant information at the season level. In some cases, unique datasets are collected to understand the game play /self-scouting of their respective teams.</a:t>
                      </a:r>
                    </a:p>
                  </a:txBody>
                  <a:tcPr marL="329184" marR="329184" marT="329184" marB="329184">
                    <a:lnT w="76200" cap="flat" cmpd="sng" algn="ctr">
                      <a:solidFill>
                        <a:schemeClr val="bg2">
                          <a:lumMod val="90000"/>
                        </a:schemeClr>
                      </a:solidFill>
                      <a:prstDash val="solid"/>
                      <a:round/>
                      <a:headEnd type="none" w="med" len="med"/>
                      <a:tailEnd type="none" w="med" len="med"/>
                    </a:lnT>
                    <a:lnB w="76200"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9" name="Table 8">
            <a:extLst>
              <a:ext uri="{FF2B5EF4-FFF2-40B4-BE49-F238E27FC236}">
                <a16:creationId xmlns:a16="http://schemas.microsoft.com/office/drawing/2014/main" id="{657A199C-7A43-4F45-973C-7F0FB8F724C1}"/>
              </a:ext>
            </a:extLst>
          </p:cNvPr>
          <p:cNvGraphicFramePr>
            <a:graphicFrameLocks noGrp="1"/>
          </p:cNvGraphicFramePr>
          <p:nvPr>
            <p:extLst>
              <p:ext uri="{D42A27DB-BD31-4B8C-83A1-F6EECF244321}">
                <p14:modId xmlns:p14="http://schemas.microsoft.com/office/powerpoint/2010/main" val="4236877982"/>
              </p:ext>
            </p:extLst>
          </p:nvPr>
        </p:nvGraphicFramePr>
        <p:xfrm>
          <a:off x="11699853" y="20233069"/>
          <a:ext cx="9784128" cy="8387063"/>
        </p:xfrm>
        <a:graphic>
          <a:graphicData uri="http://schemas.openxmlformats.org/drawingml/2006/table">
            <a:tbl>
              <a:tblPr firstRow="1" bandRow="1">
                <a:solidFill>
                  <a:srgbClr val="9D1625"/>
                </a:solidFill>
                <a:effectLst/>
                <a:tableStyleId>{5C22544A-7EE6-4342-B048-85BDC9FD1C3A}</a:tableStyleId>
              </a:tblPr>
              <a:tblGrid>
                <a:gridCol w="4892064">
                  <a:extLst>
                    <a:ext uri="{9D8B030D-6E8A-4147-A177-3AD203B41FA5}">
                      <a16:colId xmlns:a16="http://schemas.microsoft.com/office/drawing/2014/main" val="20000"/>
                    </a:ext>
                  </a:extLst>
                </a:gridCol>
                <a:gridCol w="4892064">
                  <a:extLst>
                    <a:ext uri="{9D8B030D-6E8A-4147-A177-3AD203B41FA5}">
                      <a16:colId xmlns:a16="http://schemas.microsoft.com/office/drawing/2014/main" val="20001"/>
                    </a:ext>
                  </a:extLst>
                </a:gridCol>
              </a:tblGrid>
              <a:tr h="1164441">
                <a:tc gridSpan="2">
                  <a:txBody>
                    <a:bodyPr/>
                    <a:lstStyle/>
                    <a:p>
                      <a:pPr algn="ctr"/>
                      <a:r>
                        <a:rPr lang="en-US" sz="4000" b="1" spc="100" baseline="0" dirty="0">
                          <a:latin typeface="Arial" charset="0"/>
                          <a:ea typeface="Arial" charset="0"/>
                          <a:cs typeface="Arial" charset="0"/>
                        </a:rPr>
                        <a:t>Dashboard Needs</a:t>
                      </a:r>
                    </a:p>
                  </a:txBody>
                  <a:tcPr marL="0" marR="0" marT="198277" marB="19827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A2234"/>
                    </a:solidFill>
                  </a:tcPr>
                </a:tc>
                <a:tc hMerge="1">
                  <a:txBody>
                    <a:bodyPr/>
                    <a:lstStyle/>
                    <a:p>
                      <a:endParaRPr lang="en-US" sz="2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A2234"/>
                    </a:solidFill>
                  </a:tcPr>
                </a:tc>
                <a:extLst>
                  <a:ext uri="{0D108BD9-81ED-4DB2-BD59-A6C34878D82A}">
                    <a16:rowId xmlns:a16="http://schemas.microsoft.com/office/drawing/2014/main" val="10000"/>
                  </a:ext>
                </a:extLst>
              </a:tr>
              <a:tr h="1065182">
                <a:tc>
                  <a:txBody>
                    <a:bodyPr/>
                    <a:lstStyle/>
                    <a:p>
                      <a:pPr algn="l"/>
                      <a:r>
                        <a:rPr lang="en-US" sz="3600" b="1" spc="100" dirty="0">
                          <a:solidFill>
                            <a:schemeClr val="bg1"/>
                          </a:solidFill>
                          <a:latin typeface="Arial" charset="0"/>
                          <a:ea typeface="Arial" charset="0"/>
                          <a:cs typeface="Arial" charset="0"/>
                        </a:rPr>
                        <a:t>Sport</a:t>
                      </a:r>
                    </a:p>
                  </a:txBody>
                  <a:tcPr marL="1280160" marR="0" marT="198277" marB="198277" anchor="ctr">
                    <a:lnL w="1270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rgbClr val="9D1824"/>
                    </a:solidFill>
                  </a:tcPr>
                </a:tc>
                <a:tc>
                  <a:txBody>
                    <a:bodyPr/>
                    <a:lstStyle/>
                    <a:p>
                      <a:pPr algn="l"/>
                      <a:r>
                        <a:rPr lang="en-US" sz="3600" b="1" spc="100" dirty="0">
                          <a:solidFill>
                            <a:schemeClr val="bg1"/>
                          </a:solidFill>
                          <a:latin typeface="Arial" charset="0"/>
                          <a:ea typeface="Arial" charset="0"/>
                          <a:cs typeface="Arial" charset="0"/>
                        </a:rPr>
                        <a:t>Requested</a:t>
                      </a:r>
                    </a:p>
                  </a:txBody>
                  <a:tcPr marL="1280160" marR="0" marT="198277" marB="198277"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rgbClr val="9D1824"/>
                    </a:solidFill>
                  </a:tcPr>
                </a:tc>
                <a:extLst>
                  <a:ext uri="{0D108BD9-81ED-4DB2-BD59-A6C34878D82A}">
                    <a16:rowId xmlns:a16="http://schemas.microsoft.com/office/drawing/2014/main" val="10001"/>
                  </a:ext>
                </a:extLst>
              </a:tr>
              <a:tr h="906821">
                <a:tc>
                  <a:txBody>
                    <a:bodyPr/>
                    <a:lstStyle/>
                    <a:p>
                      <a:r>
                        <a:rPr lang="en-US" sz="2800" dirty="0">
                          <a:latin typeface="Times New Roman" charset="0"/>
                          <a:ea typeface="Times New Roman" charset="0"/>
                          <a:cs typeface="Times New Roman" charset="0"/>
                        </a:rPr>
                        <a:t>Men’s Basketball</a:t>
                      </a:r>
                    </a:p>
                  </a:txBody>
                  <a:tcPr marL="1280160" marR="793108" marT="99139" marB="99139" anchor="ctr">
                    <a:lnL w="12700" cap="flat" cmpd="sng" algn="ctr">
                      <a:noFill/>
                      <a:prstDash val="solid"/>
                      <a:round/>
                      <a:headEnd type="none" w="med" len="med"/>
                      <a:tailEnd type="none" w="med" len="med"/>
                    </a:lnL>
                    <a:lnR w="19050" cap="flat" cmpd="sng" algn="ctr">
                      <a:solidFill>
                        <a:srgbClr val="BFC0BF"/>
                      </a:solidFill>
                      <a:prstDash val="solid"/>
                      <a:round/>
                      <a:headEnd type="none" w="med" len="med"/>
                      <a:tailEnd type="none" w="med" len="med"/>
                    </a:lnR>
                    <a:lnT w="57150" cap="flat" cmpd="sng" algn="ctr">
                      <a:solidFill>
                        <a:srgbClr val="BFC0BF"/>
                      </a:solidFill>
                      <a:prstDash val="solid"/>
                      <a:round/>
                      <a:headEnd type="none" w="med" len="med"/>
                      <a:tailEnd type="none" w="med" len="med"/>
                    </a:lnT>
                    <a:lnB w="190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r>
                        <a:rPr lang="en-US" sz="2800" dirty="0">
                          <a:latin typeface="Times New Roman" charset="0"/>
                          <a:ea typeface="Times New Roman" charset="0"/>
                          <a:cs typeface="Times New Roman" charset="0"/>
                        </a:rPr>
                        <a:t>Yes</a:t>
                      </a:r>
                    </a:p>
                  </a:txBody>
                  <a:tcPr marL="1280160" marR="793108" marT="99139" marB="99139" anchor="ctr">
                    <a:lnL w="19050" cap="flat" cmpd="sng" algn="ctr">
                      <a:solidFill>
                        <a:srgbClr val="BFC0BF"/>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rgbClr val="BFC0BF"/>
                      </a:solidFill>
                      <a:prstDash val="solid"/>
                      <a:round/>
                      <a:headEnd type="none" w="med" len="med"/>
                      <a:tailEnd type="none" w="med" len="med"/>
                    </a:lnT>
                    <a:lnB w="190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2"/>
                  </a:ext>
                </a:extLst>
              </a:tr>
              <a:tr h="944720">
                <a:tc>
                  <a:txBody>
                    <a:bodyPr/>
                    <a:lstStyle/>
                    <a:p>
                      <a:r>
                        <a:rPr lang="en-US" sz="2800" dirty="0">
                          <a:latin typeface="Times New Roman" charset="0"/>
                          <a:ea typeface="Times New Roman" charset="0"/>
                          <a:cs typeface="Times New Roman" charset="0"/>
                        </a:rPr>
                        <a:t>Women’s Basketball</a:t>
                      </a:r>
                    </a:p>
                  </a:txBody>
                  <a:tcPr marL="1280160" marR="793108" marT="99139" marB="99139" anchor="ctr">
                    <a:lnL w="12700" cap="flat" cmpd="sng" algn="ctr">
                      <a:noFill/>
                      <a:prstDash val="solid"/>
                      <a:round/>
                      <a:headEnd type="none" w="med" len="med"/>
                      <a:tailEnd type="none" w="med" len="med"/>
                    </a:lnL>
                    <a:lnR w="19050" cap="flat" cmpd="sng" algn="ctr">
                      <a:solidFill>
                        <a:srgbClr val="BFC0BF"/>
                      </a:solidFill>
                      <a:prstDash val="solid"/>
                      <a:round/>
                      <a:headEnd type="none" w="med" len="med"/>
                      <a:tailEnd type="none" w="med" len="med"/>
                    </a:lnR>
                    <a:lnT w="19050" cap="flat" cmpd="sng" algn="ctr">
                      <a:solidFill>
                        <a:srgbClr val="BFC0BF"/>
                      </a:solidFill>
                      <a:prstDash val="solid"/>
                      <a:round/>
                      <a:headEnd type="none" w="med" len="med"/>
                      <a:tailEnd type="none" w="med" len="med"/>
                    </a:lnT>
                    <a:lnB w="190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2800" dirty="0">
                          <a:latin typeface="Times New Roman" charset="0"/>
                          <a:ea typeface="Times New Roman" charset="0"/>
                          <a:cs typeface="Times New Roman" charset="0"/>
                        </a:rPr>
                        <a:t>No</a:t>
                      </a:r>
                    </a:p>
                  </a:txBody>
                  <a:tcPr marL="1280160" marR="793108" marT="99139" marB="99139" anchor="ctr">
                    <a:lnL w="19050" cap="flat" cmpd="sng" algn="ctr">
                      <a:solidFill>
                        <a:srgbClr val="BFC0BF"/>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BFC0BF"/>
                      </a:solidFill>
                      <a:prstDash val="solid"/>
                      <a:round/>
                      <a:headEnd type="none" w="med" len="med"/>
                      <a:tailEnd type="none" w="med" len="med"/>
                    </a:lnT>
                    <a:lnB w="190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906821">
                <a:tc>
                  <a:txBody>
                    <a:bodyPr/>
                    <a:lstStyle/>
                    <a:p>
                      <a:r>
                        <a:rPr lang="en-US" sz="2800" dirty="0">
                          <a:latin typeface="Times New Roman" charset="0"/>
                          <a:ea typeface="Times New Roman" charset="0"/>
                          <a:cs typeface="Times New Roman" charset="0"/>
                        </a:rPr>
                        <a:t>Football</a:t>
                      </a:r>
                    </a:p>
                  </a:txBody>
                  <a:tcPr marL="1280160" marR="793108" marT="99139" marB="99139" anchor="ctr">
                    <a:lnL w="12700" cap="flat" cmpd="sng" algn="ctr">
                      <a:noFill/>
                      <a:prstDash val="solid"/>
                      <a:round/>
                      <a:headEnd type="none" w="med" len="med"/>
                      <a:tailEnd type="none" w="med" len="med"/>
                    </a:lnL>
                    <a:lnR w="19050" cap="flat" cmpd="sng" algn="ctr">
                      <a:solidFill>
                        <a:srgbClr val="BFC0BF"/>
                      </a:solidFill>
                      <a:prstDash val="solid"/>
                      <a:round/>
                      <a:headEnd type="none" w="med" len="med"/>
                      <a:tailEnd type="none" w="med" len="med"/>
                    </a:lnR>
                    <a:lnT w="19050" cap="flat" cmpd="sng" algn="ctr">
                      <a:solidFill>
                        <a:srgbClr val="BFC0BF"/>
                      </a:solidFill>
                      <a:prstDash val="solid"/>
                      <a:round/>
                      <a:headEnd type="none" w="med" len="med"/>
                      <a:tailEnd type="none" w="med" len="med"/>
                    </a:lnT>
                    <a:lnB w="190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r>
                        <a:rPr lang="en-US" sz="2800" dirty="0">
                          <a:latin typeface="Times New Roman" charset="0"/>
                          <a:ea typeface="Times New Roman" charset="0"/>
                          <a:cs typeface="Times New Roman" charset="0"/>
                        </a:rPr>
                        <a:t>Yes</a:t>
                      </a:r>
                    </a:p>
                  </a:txBody>
                  <a:tcPr marL="1280160" marR="793108" marT="99139" marB="99139" anchor="ctr">
                    <a:lnL w="19050" cap="flat" cmpd="sng" algn="ctr">
                      <a:solidFill>
                        <a:srgbClr val="BFC0BF"/>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BFC0BF"/>
                      </a:solidFill>
                      <a:prstDash val="solid"/>
                      <a:round/>
                      <a:headEnd type="none" w="med" len="med"/>
                      <a:tailEnd type="none" w="med" len="med"/>
                    </a:lnT>
                    <a:lnB w="190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4"/>
                  </a:ext>
                </a:extLst>
              </a:tr>
              <a:tr h="906821">
                <a:tc>
                  <a:txBody>
                    <a:bodyPr/>
                    <a:lstStyle/>
                    <a:p>
                      <a:r>
                        <a:rPr lang="en-US" sz="2800" dirty="0">
                          <a:latin typeface="Times New Roman" charset="0"/>
                          <a:ea typeface="Times New Roman" charset="0"/>
                          <a:cs typeface="Times New Roman" charset="0"/>
                        </a:rPr>
                        <a:t>Volleyball</a:t>
                      </a:r>
                    </a:p>
                  </a:txBody>
                  <a:tcPr marL="1280160" marR="793108" marT="99139" marB="99139" anchor="ctr">
                    <a:lnL w="12700" cap="flat" cmpd="sng" algn="ctr">
                      <a:noFill/>
                      <a:prstDash val="solid"/>
                      <a:round/>
                      <a:headEnd type="none" w="med" len="med"/>
                      <a:tailEnd type="none" w="med" len="med"/>
                    </a:lnL>
                    <a:lnR w="19050" cap="flat" cmpd="sng" algn="ctr">
                      <a:solidFill>
                        <a:srgbClr val="BFC0BF"/>
                      </a:solidFill>
                      <a:prstDash val="solid"/>
                      <a:round/>
                      <a:headEnd type="none" w="med" len="med"/>
                      <a:tailEnd type="none" w="med" len="med"/>
                    </a:lnR>
                    <a:lnT w="19050" cap="flat" cmpd="sng" algn="ctr">
                      <a:solidFill>
                        <a:srgbClr val="BFC0BF"/>
                      </a:solidFill>
                      <a:prstDash val="solid"/>
                      <a:round/>
                      <a:headEnd type="none" w="med" len="med"/>
                      <a:tailEnd type="none" w="med" len="med"/>
                    </a:lnT>
                    <a:lnB w="190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2800" dirty="0">
                          <a:latin typeface="Times New Roman" charset="0"/>
                          <a:ea typeface="Times New Roman" charset="0"/>
                          <a:cs typeface="Times New Roman" charset="0"/>
                        </a:rPr>
                        <a:t>No</a:t>
                      </a:r>
                    </a:p>
                  </a:txBody>
                  <a:tcPr marL="1280160" marR="793108" marT="99139" marB="99139" anchor="ctr">
                    <a:lnL w="19050" cap="flat" cmpd="sng" algn="ctr">
                      <a:solidFill>
                        <a:srgbClr val="BFC0BF"/>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BFC0BF"/>
                      </a:solidFill>
                      <a:prstDash val="solid"/>
                      <a:round/>
                      <a:headEnd type="none" w="med" len="med"/>
                      <a:tailEnd type="none" w="med" len="med"/>
                    </a:lnT>
                    <a:lnB w="190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r h="906821">
                <a:tc>
                  <a:txBody>
                    <a:bodyPr/>
                    <a:lstStyle/>
                    <a:p>
                      <a:r>
                        <a:rPr lang="en-US" sz="2800" dirty="0">
                          <a:latin typeface="Times New Roman" charset="0"/>
                          <a:ea typeface="Times New Roman" charset="0"/>
                          <a:cs typeface="Times New Roman" charset="0"/>
                        </a:rPr>
                        <a:t>Softball</a:t>
                      </a:r>
                    </a:p>
                  </a:txBody>
                  <a:tcPr marL="1280160" marR="793108" marT="99139" marB="99139" anchor="ctr">
                    <a:lnL w="12700" cap="flat" cmpd="sng" algn="ctr">
                      <a:noFill/>
                      <a:prstDash val="solid"/>
                      <a:round/>
                      <a:headEnd type="none" w="med" len="med"/>
                      <a:tailEnd type="none" w="med" len="med"/>
                    </a:lnL>
                    <a:lnR w="19050" cap="flat" cmpd="sng" algn="ctr">
                      <a:solidFill>
                        <a:srgbClr val="BFC0BF"/>
                      </a:solidFill>
                      <a:prstDash val="solid"/>
                      <a:round/>
                      <a:headEnd type="none" w="med" len="med"/>
                      <a:tailEnd type="none" w="med" len="med"/>
                    </a:lnR>
                    <a:lnT w="19050" cap="flat" cmpd="sng" algn="ctr">
                      <a:solidFill>
                        <a:srgbClr val="BFC0BF"/>
                      </a:solidFill>
                      <a:prstDash val="solid"/>
                      <a:round/>
                      <a:headEnd type="none" w="med" len="med"/>
                      <a:tailEnd type="none" w="med" len="med"/>
                    </a:lnT>
                    <a:lnB w="190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2800" dirty="0">
                          <a:latin typeface="Times New Roman" charset="0"/>
                          <a:ea typeface="Times New Roman" charset="0"/>
                          <a:cs typeface="Times New Roman" charset="0"/>
                        </a:rPr>
                        <a:t>No</a:t>
                      </a:r>
                    </a:p>
                  </a:txBody>
                  <a:tcPr marL="1280160" marR="793108" marT="99139" marB="99139" anchor="ctr">
                    <a:lnL w="19050" cap="flat" cmpd="sng" algn="ctr">
                      <a:solidFill>
                        <a:srgbClr val="BFC0BF"/>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BFC0BF"/>
                      </a:solidFill>
                      <a:prstDash val="solid"/>
                      <a:round/>
                      <a:headEnd type="none" w="med" len="med"/>
                      <a:tailEnd type="none" w="med" len="med"/>
                    </a:lnT>
                    <a:lnB w="190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44572810"/>
                  </a:ext>
                </a:extLst>
              </a:tr>
              <a:tr h="906821">
                <a:tc gridSpan="2">
                  <a:txBody>
                    <a:bodyPr/>
                    <a:lstStyle/>
                    <a:p>
                      <a:r>
                        <a:rPr lang="en-US" sz="2800" dirty="0">
                          <a:latin typeface="Times New Roman" charset="0"/>
                          <a:ea typeface="Times New Roman" charset="0"/>
                          <a:cs typeface="Times New Roman" charset="0"/>
                        </a:rPr>
                        <a:t>Dashboard needs seem to be more requested by those with the bandwidth and resources, but our work looks to help change this for all collegiate sports.</a:t>
                      </a:r>
                    </a:p>
                  </a:txBody>
                  <a:tcPr marL="1280160" marR="793108" marT="99139" marB="991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BFC0BF"/>
                      </a:solidFill>
                      <a:prstDash val="solid"/>
                      <a:round/>
                      <a:headEnd type="none" w="med" len="med"/>
                      <a:tailEnd type="none" w="med" len="med"/>
                    </a:lnT>
                    <a:lnB w="190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hMerge="1">
                  <a:txBody>
                    <a:bodyPr/>
                    <a:lstStyle/>
                    <a:p>
                      <a:endParaRPr lang="en-US" sz="2800" dirty="0">
                        <a:latin typeface="Times New Roman" charset="0"/>
                        <a:ea typeface="Times New Roman" charset="0"/>
                        <a:cs typeface="Times New Roman" charset="0"/>
                      </a:endParaRPr>
                    </a:p>
                  </a:txBody>
                  <a:tcPr marL="1280160" marR="793108" marT="99139" marB="99139" anchor="ctr">
                    <a:lnL w="19050" cap="flat" cmpd="sng" algn="ctr">
                      <a:solidFill>
                        <a:srgbClr val="BFC0BF"/>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BFC0BF"/>
                      </a:solidFill>
                      <a:prstDash val="solid"/>
                      <a:round/>
                      <a:headEnd type="none" w="med" len="med"/>
                      <a:tailEnd type="none" w="med" len="med"/>
                    </a:lnT>
                    <a:lnB w="190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77943464"/>
                  </a:ext>
                </a:extLst>
              </a:tr>
            </a:tbl>
          </a:graphicData>
        </a:graphic>
      </p:graphicFrame>
      <p:graphicFrame>
        <p:nvGraphicFramePr>
          <p:cNvPr id="13" name="Table 12">
            <a:extLst>
              <a:ext uri="{FF2B5EF4-FFF2-40B4-BE49-F238E27FC236}">
                <a16:creationId xmlns:a16="http://schemas.microsoft.com/office/drawing/2014/main" id="{52720AD4-341E-EC4C-AD4B-33DC2D7986F4}"/>
              </a:ext>
            </a:extLst>
          </p:cNvPr>
          <p:cNvGraphicFramePr>
            <a:graphicFrameLocks noGrp="1"/>
          </p:cNvGraphicFramePr>
          <p:nvPr>
            <p:extLst>
              <p:ext uri="{D42A27DB-BD31-4B8C-83A1-F6EECF244321}">
                <p14:modId xmlns:p14="http://schemas.microsoft.com/office/powerpoint/2010/main" val="1606628302"/>
              </p:ext>
            </p:extLst>
          </p:nvPr>
        </p:nvGraphicFramePr>
        <p:xfrm>
          <a:off x="32394174" y="25317513"/>
          <a:ext cx="11497026" cy="4067556"/>
        </p:xfrm>
        <a:graphic>
          <a:graphicData uri="http://schemas.openxmlformats.org/drawingml/2006/table">
            <a:tbl>
              <a:tblPr firstRow="1" bandRow="1">
                <a:solidFill>
                  <a:srgbClr val="9D1625"/>
                </a:solidFill>
                <a:effectLst/>
                <a:tableStyleId>{5C22544A-7EE6-4342-B048-85BDC9FD1C3A}</a:tableStyleId>
              </a:tblPr>
              <a:tblGrid>
                <a:gridCol w="11497026">
                  <a:extLst>
                    <a:ext uri="{9D8B030D-6E8A-4147-A177-3AD203B41FA5}">
                      <a16:colId xmlns:a16="http://schemas.microsoft.com/office/drawing/2014/main" val="20000"/>
                    </a:ext>
                  </a:extLst>
                </a:gridCol>
              </a:tblGrid>
              <a:tr h="1097280">
                <a:tc>
                  <a:txBody>
                    <a:bodyPr/>
                    <a:lstStyle/>
                    <a:p>
                      <a:pPr algn="l"/>
                      <a:r>
                        <a:rPr lang="en-US" sz="5000" b="1" spc="300" dirty="0">
                          <a:latin typeface="Arial" charset="0"/>
                          <a:ea typeface="Arial" charset="0"/>
                          <a:cs typeface="Arial" charset="0"/>
                        </a:rPr>
                        <a:t>QUESTIONS?</a:t>
                      </a:r>
                    </a:p>
                  </a:txBody>
                  <a:tcPr marL="329184" marR="1828800" marT="329184" marB="32918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D1824"/>
                    </a:solidFill>
                  </a:tcPr>
                </a:tc>
                <a:extLst>
                  <a:ext uri="{0D108BD9-81ED-4DB2-BD59-A6C34878D82A}">
                    <a16:rowId xmlns:a16="http://schemas.microsoft.com/office/drawing/2014/main" val="10000"/>
                  </a:ext>
                </a:extLst>
              </a:tr>
              <a:tr h="2647188">
                <a:tc>
                  <a:txBody>
                    <a:bodyPr/>
                    <a:lstStyle/>
                    <a:p>
                      <a:pPr algn="l">
                        <a:spcAft>
                          <a:spcPts val="2400"/>
                        </a:spcAft>
                      </a:pPr>
                      <a:r>
                        <a:rPr lang="en-US" sz="3600" b="1" kern="1200" dirty="0">
                          <a:solidFill>
                            <a:schemeClr val="bg1"/>
                          </a:solidFill>
                          <a:latin typeface="Arial" panose="020B0604020202020204" pitchFamily="34" charset="0"/>
                          <a:ea typeface="Arial" charset="0"/>
                          <a:cs typeface="Arial" panose="020B0604020202020204" pitchFamily="34" charset="0"/>
                        </a:rPr>
                        <a:t>If you have questions, we’re here to help! </a:t>
                      </a:r>
                    </a:p>
                    <a:p>
                      <a:pPr algn="l">
                        <a:spcAft>
                          <a:spcPts val="2400"/>
                        </a:spcAft>
                      </a:pPr>
                      <a:r>
                        <a:rPr lang="en-US" sz="3600" b="0" kern="1200" dirty="0">
                          <a:solidFill>
                            <a:schemeClr val="bg1"/>
                          </a:solidFill>
                          <a:latin typeface="Arial" panose="020B0604020202020204" pitchFamily="34" charset="0"/>
                          <a:ea typeface="Arial" charset="0"/>
                          <a:cs typeface="Arial" panose="020B0604020202020204" pitchFamily="34" charset="0"/>
                          <a:hlinkClick r:id="rId2"/>
                        </a:rPr>
                        <a:t>Denise.bradford@huskers.unl.edu</a:t>
                      </a:r>
                      <a:br>
                        <a:rPr lang="en-US" sz="3600" b="0" kern="1200" dirty="0">
                          <a:solidFill>
                            <a:schemeClr val="bg1"/>
                          </a:solidFill>
                          <a:latin typeface="Arial" panose="020B0604020202020204" pitchFamily="34" charset="0"/>
                          <a:ea typeface="Arial" charset="0"/>
                          <a:cs typeface="Arial" panose="020B0604020202020204" pitchFamily="34" charset="0"/>
                        </a:rPr>
                      </a:br>
                      <a:endParaRPr lang="en-US" sz="3600" b="0" kern="1200" dirty="0">
                        <a:solidFill>
                          <a:schemeClr val="bg1"/>
                        </a:solidFill>
                        <a:latin typeface="Arial" panose="020B0604020202020204" pitchFamily="34" charset="0"/>
                        <a:ea typeface="Arial" charset="0"/>
                        <a:cs typeface="Arial" panose="020B0604020202020204" pitchFamily="34" charset="0"/>
                      </a:endParaRPr>
                    </a:p>
                  </a:txBody>
                  <a:tcPr marL="329184" marR="1828800" marT="329184" marB="329184">
                    <a:lnL w="1270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CB2433"/>
                    </a:solidFill>
                  </a:tcPr>
                </a:tc>
                <a:extLst>
                  <a:ext uri="{0D108BD9-81ED-4DB2-BD59-A6C34878D82A}">
                    <a16:rowId xmlns:a16="http://schemas.microsoft.com/office/drawing/2014/main" val="10001"/>
                  </a:ext>
                </a:extLst>
              </a:tr>
            </a:tbl>
          </a:graphicData>
        </a:graphic>
      </p:graphicFrame>
      <p:sp>
        <p:nvSpPr>
          <p:cNvPr id="14" name="TextBox 13">
            <a:extLst>
              <a:ext uri="{FF2B5EF4-FFF2-40B4-BE49-F238E27FC236}">
                <a16:creationId xmlns:a16="http://schemas.microsoft.com/office/drawing/2014/main" id="{AADDAD32-565D-9045-8DB1-5C1E0729AE65}"/>
              </a:ext>
            </a:extLst>
          </p:cNvPr>
          <p:cNvSpPr txBox="1"/>
          <p:nvPr/>
        </p:nvSpPr>
        <p:spPr>
          <a:xfrm>
            <a:off x="1433553" y="1178487"/>
            <a:ext cx="34990049" cy="1421928"/>
          </a:xfrm>
          <a:prstGeom prst="rect">
            <a:avLst/>
          </a:prstGeom>
          <a:noFill/>
        </p:spPr>
        <p:txBody>
          <a:bodyPr wrap="square" rtlCol="0">
            <a:spAutoFit/>
          </a:bodyPr>
          <a:lstStyle/>
          <a:p>
            <a:pPr>
              <a:lnSpc>
                <a:spcPct val="80000"/>
              </a:lnSpc>
            </a:pPr>
            <a:r>
              <a:rPr lang="en-US" sz="5400" b="1" spc="100" dirty="0">
                <a:solidFill>
                  <a:schemeClr val="bg1"/>
                </a:solidFill>
                <a:latin typeface="Arial"/>
                <a:cs typeface="Arial"/>
              </a:rPr>
              <a:t>An Examination into Effective Interactive Dashboard Design Usability and Adaptability in Collegiate Sports - a Journey from Paper Printouts to Online Dashboard Usage</a:t>
            </a:r>
          </a:p>
        </p:txBody>
      </p:sp>
      <p:sp>
        <p:nvSpPr>
          <p:cNvPr id="15" name="TextBox 14">
            <a:extLst>
              <a:ext uri="{FF2B5EF4-FFF2-40B4-BE49-F238E27FC236}">
                <a16:creationId xmlns:a16="http://schemas.microsoft.com/office/drawing/2014/main" id="{17073839-689F-544B-AF01-215451453DFE}"/>
              </a:ext>
            </a:extLst>
          </p:cNvPr>
          <p:cNvSpPr txBox="1"/>
          <p:nvPr/>
        </p:nvSpPr>
        <p:spPr>
          <a:xfrm>
            <a:off x="1433555" y="2571843"/>
            <a:ext cx="34990045" cy="683264"/>
          </a:xfrm>
          <a:prstGeom prst="rect">
            <a:avLst/>
          </a:prstGeom>
          <a:noFill/>
        </p:spPr>
        <p:txBody>
          <a:bodyPr wrap="square" rtlCol="0">
            <a:spAutoFit/>
          </a:bodyPr>
          <a:lstStyle/>
          <a:p>
            <a:pPr>
              <a:lnSpc>
                <a:spcPct val="80000"/>
              </a:lnSpc>
            </a:pPr>
            <a:r>
              <a:rPr lang="en-US" sz="4800" i="1" dirty="0">
                <a:solidFill>
                  <a:schemeClr val="bg1"/>
                </a:solidFill>
                <a:latin typeface="Times New Roman" charset="0"/>
                <a:ea typeface="Times New Roman" charset="0"/>
                <a:cs typeface="Times New Roman" charset="0"/>
              </a:rPr>
              <a:t>Denise R. Bradford, M.S.</a:t>
            </a:r>
            <a:r>
              <a:rPr lang="en-US" sz="4800" i="1" baseline="30000" dirty="0">
                <a:solidFill>
                  <a:schemeClr val="bg1"/>
                </a:solidFill>
                <a:latin typeface="Times New Roman" charset="0"/>
                <a:ea typeface="Times New Roman" charset="0"/>
                <a:cs typeface="Times New Roman" charset="0"/>
              </a:rPr>
              <a:t>1,2,3</a:t>
            </a:r>
            <a:r>
              <a:rPr lang="en-US" sz="4800" i="1" dirty="0">
                <a:solidFill>
                  <a:schemeClr val="bg1"/>
                </a:solidFill>
                <a:latin typeface="Times New Roman" charset="0"/>
                <a:ea typeface="Times New Roman" charset="0"/>
                <a:cs typeface="Times New Roman" charset="0"/>
              </a:rPr>
              <a:t>, Brad Smith, M.S.</a:t>
            </a:r>
            <a:r>
              <a:rPr lang="en-US" sz="4800" i="1" baseline="30000" dirty="0">
                <a:solidFill>
                  <a:schemeClr val="bg1"/>
                </a:solidFill>
                <a:latin typeface="Times New Roman" charset="0"/>
                <a:ea typeface="Times New Roman" charset="0"/>
                <a:cs typeface="Times New Roman" charset="0"/>
              </a:rPr>
              <a:t>1,2</a:t>
            </a:r>
            <a:r>
              <a:rPr lang="en-US" sz="4800" i="1" dirty="0">
                <a:solidFill>
                  <a:schemeClr val="bg1"/>
                </a:solidFill>
                <a:latin typeface="Times New Roman" charset="0"/>
                <a:ea typeface="Times New Roman" charset="0"/>
                <a:cs typeface="Times New Roman" charset="0"/>
              </a:rPr>
              <a:t>, Susan R. </a:t>
            </a:r>
            <a:r>
              <a:rPr lang="en-US" sz="4800" i="1" dirty="0" err="1">
                <a:solidFill>
                  <a:schemeClr val="bg1"/>
                </a:solidFill>
                <a:latin typeface="Times New Roman" charset="0"/>
                <a:ea typeface="Times New Roman" charset="0"/>
                <a:cs typeface="Times New Roman" charset="0"/>
              </a:rPr>
              <a:t>VanderPlas</a:t>
            </a:r>
            <a:r>
              <a:rPr lang="en-US" sz="4800" i="1" dirty="0">
                <a:solidFill>
                  <a:schemeClr val="bg1"/>
                </a:solidFill>
                <a:latin typeface="Times New Roman" charset="0"/>
                <a:ea typeface="Times New Roman" charset="0"/>
                <a:cs typeface="Times New Roman" charset="0"/>
              </a:rPr>
              <a:t>, PhD</a:t>
            </a:r>
            <a:r>
              <a:rPr lang="en-US" sz="4800" i="1" baseline="30000" dirty="0">
                <a:solidFill>
                  <a:schemeClr val="bg1"/>
                </a:solidFill>
                <a:latin typeface="Times New Roman" charset="0"/>
                <a:ea typeface="Times New Roman" charset="0"/>
                <a:cs typeface="Times New Roman" charset="0"/>
              </a:rPr>
              <a:t>1,3</a:t>
            </a:r>
            <a:endParaRPr lang="en-US" sz="4800" i="1" dirty="0">
              <a:solidFill>
                <a:schemeClr val="bg1"/>
              </a:solidFill>
              <a:latin typeface="Times New Roman" charset="0"/>
              <a:ea typeface="Times New Roman" charset="0"/>
              <a:cs typeface="Times New Roman" charset="0"/>
            </a:endParaRPr>
          </a:p>
        </p:txBody>
      </p:sp>
      <p:sp>
        <p:nvSpPr>
          <p:cNvPr id="16" name="TextBox 15">
            <a:extLst>
              <a:ext uri="{FF2B5EF4-FFF2-40B4-BE49-F238E27FC236}">
                <a16:creationId xmlns:a16="http://schemas.microsoft.com/office/drawing/2014/main" id="{AFC04EEE-8A99-404E-A855-0C691B2DA487}"/>
              </a:ext>
            </a:extLst>
          </p:cNvPr>
          <p:cNvSpPr txBox="1"/>
          <p:nvPr/>
        </p:nvSpPr>
        <p:spPr>
          <a:xfrm>
            <a:off x="1400898" y="3469590"/>
            <a:ext cx="34990045" cy="535531"/>
          </a:xfrm>
          <a:prstGeom prst="rect">
            <a:avLst/>
          </a:prstGeom>
          <a:noFill/>
        </p:spPr>
        <p:txBody>
          <a:bodyPr wrap="square" rtlCol="0">
            <a:spAutoFit/>
          </a:bodyPr>
          <a:lstStyle/>
          <a:p>
            <a:pPr>
              <a:lnSpc>
                <a:spcPct val="80000"/>
              </a:lnSpc>
            </a:pPr>
            <a:r>
              <a:rPr lang="en-US" sz="3600" i="1" dirty="0">
                <a:solidFill>
                  <a:schemeClr val="bg1"/>
                </a:solidFill>
                <a:latin typeface="Times New Roman" charset="0"/>
                <a:ea typeface="Times New Roman" charset="0"/>
                <a:cs typeface="Times New Roman" charset="0"/>
              </a:rPr>
              <a:t>University of Nebraska – Lincoln</a:t>
            </a:r>
            <a:r>
              <a:rPr lang="en-US" sz="3600" i="1" baseline="30000" dirty="0">
                <a:solidFill>
                  <a:schemeClr val="bg1"/>
                </a:solidFill>
                <a:latin typeface="Times New Roman" charset="0"/>
                <a:ea typeface="Times New Roman" charset="0"/>
                <a:cs typeface="Times New Roman" charset="0"/>
              </a:rPr>
              <a:t>1</a:t>
            </a:r>
            <a:r>
              <a:rPr lang="en-US" sz="3600" i="1" dirty="0">
                <a:solidFill>
                  <a:schemeClr val="bg1"/>
                </a:solidFill>
                <a:latin typeface="Times New Roman" charset="0"/>
                <a:ea typeface="Times New Roman" charset="0"/>
                <a:cs typeface="Times New Roman" charset="0"/>
              </a:rPr>
              <a:t>;  Nebraska Performance Athletic Lab (NAPL</a:t>
            </a:r>
            <a:r>
              <a:rPr lang="en-US" sz="3600" i="1" baseline="30000" dirty="0">
                <a:solidFill>
                  <a:schemeClr val="bg1"/>
                </a:solidFill>
                <a:latin typeface="Times New Roman" charset="0"/>
                <a:ea typeface="Times New Roman" charset="0"/>
                <a:cs typeface="Times New Roman" charset="0"/>
              </a:rPr>
              <a:t>) 2</a:t>
            </a:r>
            <a:r>
              <a:rPr lang="en-US" sz="3600" i="1" dirty="0">
                <a:solidFill>
                  <a:schemeClr val="bg1"/>
                </a:solidFill>
                <a:latin typeface="Times New Roman" charset="0"/>
                <a:ea typeface="Times New Roman" charset="0"/>
                <a:cs typeface="Times New Roman" charset="0"/>
              </a:rPr>
              <a:t> ; Department of Statistics</a:t>
            </a:r>
            <a:r>
              <a:rPr lang="en-US" sz="3600" i="1" baseline="30000" dirty="0">
                <a:solidFill>
                  <a:schemeClr val="bg1"/>
                </a:solidFill>
                <a:latin typeface="Times New Roman" charset="0"/>
                <a:ea typeface="Times New Roman" charset="0"/>
                <a:cs typeface="Times New Roman" charset="0"/>
              </a:rPr>
              <a:t>3</a:t>
            </a:r>
            <a:r>
              <a:rPr lang="en-US" sz="3600" i="1" dirty="0">
                <a:solidFill>
                  <a:schemeClr val="bg1"/>
                </a:solidFill>
                <a:latin typeface="Times New Roman" charset="0"/>
                <a:ea typeface="Times New Roman" charset="0"/>
                <a:cs typeface="Times New Roman" charset="0"/>
              </a:rPr>
              <a:t> </a:t>
            </a:r>
          </a:p>
        </p:txBody>
      </p:sp>
      <p:graphicFrame>
        <p:nvGraphicFramePr>
          <p:cNvPr id="3" name="Table 2">
            <a:extLst>
              <a:ext uri="{FF2B5EF4-FFF2-40B4-BE49-F238E27FC236}">
                <a16:creationId xmlns:a16="http://schemas.microsoft.com/office/drawing/2014/main" id="{6C0544E8-2CE4-64A7-5BFE-07A5922276EF}"/>
              </a:ext>
            </a:extLst>
          </p:cNvPr>
          <p:cNvGraphicFramePr>
            <a:graphicFrameLocks noGrp="1"/>
          </p:cNvGraphicFramePr>
          <p:nvPr>
            <p:extLst>
              <p:ext uri="{D42A27DB-BD31-4B8C-83A1-F6EECF244321}">
                <p14:modId xmlns:p14="http://schemas.microsoft.com/office/powerpoint/2010/main" val="821030736"/>
              </p:ext>
            </p:extLst>
          </p:nvPr>
        </p:nvGraphicFramePr>
        <p:xfrm>
          <a:off x="22538150" y="11933886"/>
          <a:ext cx="9242122" cy="16598366"/>
        </p:xfrm>
        <a:graphic>
          <a:graphicData uri="http://schemas.openxmlformats.org/drawingml/2006/table">
            <a:tbl>
              <a:tblPr firstRow="1" bandRow="1">
                <a:effectLst/>
                <a:tableStyleId>{2D5ABB26-0587-4C30-8999-92F81FD0307C}</a:tableStyleId>
              </a:tblPr>
              <a:tblGrid>
                <a:gridCol w="9242122">
                  <a:extLst>
                    <a:ext uri="{9D8B030D-6E8A-4147-A177-3AD203B41FA5}">
                      <a16:colId xmlns:a16="http://schemas.microsoft.com/office/drawing/2014/main" val="20000"/>
                    </a:ext>
                  </a:extLst>
                </a:gridCol>
              </a:tblGrid>
              <a:tr h="1614398">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4500" b="1" kern="1200" spc="100" baseline="0" dirty="0">
                          <a:solidFill>
                            <a:schemeClr val="bg1"/>
                          </a:solidFill>
                          <a:latin typeface="Arial" charset="0"/>
                          <a:ea typeface="Arial" charset="0"/>
                          <a:cs typeface="Arial" charset="0"/>
                        </a:rPr>
                        <a:t>Why Use Dashboards?</a:t>
                      </a:r>
                    </a:p>
                  </a:txBody>
                  <a:tcPr marL="329184" marR="329184" marT="329184" marB="329184">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6084485">
                <a:tc>
                  <a:txBody>
                    <a:bodyPr/>
                    <a:lstStyle/>
                    <a:p>
                      <a:pPr marL="0" marR="0" lvl="0" indent="0" algn="l" defTabSz="438912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sz="2800" b="1" dirty="0">
                          <a:latin typeface="Times New Roman" charset="0"/>
                          <a:ea typeface="Times New Roman" charset="0"/>
                          <a:cs typeface="Times New Roman" charset="0"/>
                        </a:rPr>
                        <a:t>Audience</a:t>
                      </a:r>
                      <a:r>
                        <a:rPr lang="en-US" sz="2800" dirty="0">
                          <a:latin typeface="Times New Roman" charset="0"/>
                          <a:ea typeface="Times New Roman" charset="0"/>
                          <a:cs typeface="Times New Roman" charset="0"/>
                        </a:rPr>
                        <a:t>:</a:t>
                      </a:r>
                    </a:p>
                    <a:p>
                      <a:pPr marL="457200" marR="0" lvl="0" indent="-457200" algn="l" defTabSz="4389120" rtl="0" eaLnBrk="1" fontAlgn="auto" latinLnBrk="0" hangingPunct="1">
                        <a:lnSpc>
                          <a:spcPct val="100000"/>
                        </a:lnSpc>
                        <a:spcBef>
                          <a:spcPts val="0"/>
                        </a:spcBef>
                        <a:spcAft>
                          <a:spcPts val="2400"/>
                        </a:spcAft>
                        <a:buClrTx/>
                        <a:buSzTx/>
                        <a:buFont typeface="Arial" panose="020B0604020202020204" pitchFamily="34" charset="0"/>
                        <a:buChar char="•"/>
                        <a:tabLst/>
                        <a:defRPr/>
                      </a:pPr>
                      <a:r>
                        <a:rPr lang="en-US" sz="2800" dirty="0">
                          <a:latin typeface="Times New Roman" charset="0"/>
                          <a:ea typeface="Times New Roman" charset="0"/>
                          <a:cs typeface="Times New Roman" charset="0"/>
                        </a:rPr>
                        <a:t>As small colleges and universities traditionally do not have access:</a:t>
                      </a:r>
                    </a:p>
                    <a:p>
                      <a:pPr marL="457200" marR="0" lvl="0" indent="-457200" algn="l" defTabSz="4389120" rtl="0" eaLnBrk="1" fontAlgn="auto" latinLnBrk="0" hangingPunct="1">
                        <a:lnSpc>
                          <a:spcPct val="100000"/>
                        </a:lnSpc>
                        <a:spcBef>
                          <a:spcPts val="0"/>
                        </a:spcBef>
                        <a:spcAft>
                          <a:spcPts val="2400"/>
                        </a:spcAft>
                        <a:buClrTx/>
                        <a:buSzTx/>
                        <a:buFont typeface="Arial" panose="020B0604020202020204" pitchFamily="34" charset="0"/>
                        <a:buChar char="•"/>
                        <a:tabLst/>
                        <a:defRPr/>
                      </a:pPr>
                      <a:r>
                        <a:rPr lang="en-US" sz="2800" dirty="0">
                          <a:latin typeface="Times New Roman" charset="0"/>
                          <a:ea typeface="Times New Roman" charset="0"/>
                          <a:cs typeface="Times New Roman" charset="0"/>
                        </a:rPr>
                        <a:t>Data scientists/Data Analysts</a:t>
                      </a:r>
                    </a:p>
                    <a:p>
                      <a:pPr marL="457200" marR="0" lvl="0" indent="-457200" algn="l" defTabSz="4389120" rtl="0" eaLnBrk="1" fontAlgn="auto" latinLnBrk="0" hangingPunct="1">
                        <a:lnSpc>
                          <a:spcPct val="100000"/>
                        </a:lnSpc>
                        <a:spcBef>
                          <a:spcPts val="0"/>
                        </a:spcBef>
                        <a:spcAft>
                          <a:spcPts val="2400"/>
                        </a:spcAft>
                        <a:buClrTx/>
                        <a:buSzTx/>
                        <a:buFont typeface="Arial" panose="020B0604020202020204" pitchFamily="34" charset="0"/>
                        <a:buChar char="•"/>
                        <a:tabLst/>
                        <a:defRPr/>
                      </a:pPr>
                      <a:r>
                        <a:rPr lang="en-US" sz="2800" dirty="0">
                          <a:latin typeface="Times New Roman" charset="0"/>
                          <a:ea typeface="Times New Roman" charset="0"/>
                          <a:cs typeface="Times New Roman" charset="0"/>
                        </a:rPr>
                        <a:t>Ability to easily leverage data collected publicly to support decisions</a:t>
                      </a:r>
                    </a:p>
                    <a:p>
                      <a:pPr marL="0" marR="0" lvl="0" indent="0" algn="l" defTabSz="438912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sz="2800" dirty="0">
                          <a:latin typeface="Times New Roman" charset="0"/>
                          <a:ea typeface="Times New Roman" charset="0"/>
                          <a:cs typeface="Times New Roman" charset="0"/>
                        </a:rPr>
                        <a:t>Our research will provide a framework with data about particular sports services to develop strategies to improve the quality of effective game reporting for their players.</a:t>
                      </a:r>
                    </a:p>
                    <a:p>
                      <a:pPr marL="0" marR="0" lvl="0" indent="0" algn="l" defTabSz="4389120" rtl="0" eaLnBrk="1" fontAlgn="auto" latinLnBrk="0" hangingPunct="1">
                        <a:lnSpc>
                          <a:spcPct val="100000"/>
                        </a:lnSpc>
                        <a:spcBef>
                          <a:spcPts val="0"/>
                        </a:spcBef>
                        <a:spcAft>
                          <a:spcPts val="2400"/>
                        </a:spcAft>
                        <a:buClrTx/>
                        <a:buSzTx/>
                        <a:buFont typeface="Arial" panose="020B0604020202020204" pitchFamily="34" charset="0"/>
                        <a:buNone/>
                        <a:tabLst/>
                        <a:defRPr/>
                      </a:pPr>
                      <a:endParaRPr lang="en-US" sz="2800" dirty="0">
                        <a:latin typeface="Times New Roman" charset="0"/>
                        <a:ea typeface="Times New Roman" charset="0"/>
                        <a:cs typeface="Times New Roman" charset="0"/>
                      </a:endParaRPr>
                    </a:p>
                    <a:p>
                      <a:pPr marL="0" marR="0" lvl="0" indent="0" algn="l" defTabSz="438912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sz="2800" b="1" dirty="0">
                          <a:latin typeface="Times New Roman" charset="0"/>
                          <a:ea typeface="Times New Roman" charset="0"/>
                          <a:cs typeface="Times New Roman" charset="0"/>
                        </a:rPr>
                        <a:t>Visualization Goals:</a:t>
                      </a:r>
                    </a:p>
                    <a:p>
                      <a:pPr marL="457200" marR="0" lvl="0" indent="-457200" algn="l" defTabSz="4389120" rtl="0" eaLnBrk="1" fontAlgn="auto" latinLnBrk="0" hangingPunct="1">
                        <a:lnSpc>
                          <a:spcPct val="100000"/>
                        </a:lnSpc>
                        <a:spcBef>
                          <a:spcPts val="0"/>
                        </a:spcBef>
                        <a:spcAft>
                          <a:spcPts val="2400"/>
                        </a:spcAft>
                        <a:buClrTx/>
                        <a:buSzTx/>
                        <a:buFont typeface="Arial" panose="020B0604020202020204" pitchFamily="34" charset="0"/>
                        <a:buChar char="•"/>
                        <a:tabLst/>
                        <a:defRPr/>
                      </a:pPr>
                      <a:r>
                        <a:rPr lang="en-US" sz="2800" b="0" dirty="0">
                          <a:latin typeface="Times New Roman" charset="0"/>
                          <a:ea typeface="Times New Roman" charset="0"/>
                          <a:cs typeface="Times New Roman" charset="0"/>
                        </a:rPr>
                        <a:t>Create a central place for the excess data to be conveyed in a single comprehensive visual.</a:t>
                      </a:r>
                    </a:p>
                    <a:p>
                      <a:pPr marL="457200" marR="0" lvl="0" indent="-457200" algn="l" defTabSz="4389120" rtl="0" eaLnBrk="1" fontAlgn="auto" latinLnBrk="0" hangingPunct="1">
                        <a:lnSpc>
                          <a:spcPct val="100000"/>
                        </a:lnSpc>
                        <a:spcBef>
                          <a:spcPts val="0"/>
                        </a:spcBef>
                        <a:spcAft>
                          <a:spcPts val="2400"/>
                        </a:spcAft>
                        <a:buClrTx/>
                        <a:buSzTx/>
                        <a:buFont typeface="Arial" panose="020B0604020202020204" pitchFamily="34" charset="0"/>
                        <a:buChar char="•"/>
                        <a:tabLst/>
                        <a:defRPr/>
                      </a:pPr>
                      <a:r>
                        <a:rPr lang="en-US" sz="2800" b="0" dirty="0">
                          <a:latin typeface="Times New Roman" charset="0"/>
                          <a:ea typeface="Times New Roman" charset="0"/>
                          <a:cs typeface="Times New Roman" charset="0"/>
                        </a:rPr>
                        <a:t>Create a sport-specific feature (graph/chart) that will allow the coaching staff to understand the essential use of the product.</a:t>
                      </a:r>
                    </a:p>
                    <a:p>
                      <a:pPr marL="457200" marR="0" lvl="0" indent="-457200" algn="l" defTabSz="4389120" rtl="0" eaLnBrk="1" fontAlgn="auto" latinLnBrk="0" hangingPunct="1">
                        <a:lnSpc>
                          <a:spcPct val="100000"/>
                        </a:lnSpc>
                        <a:spcBef>
                          <a:spcPts val="0"/>
                        </a:spcBef>
                        <a:spcAft>
                          <a:spcPts val="2400"/>
                        </a:spcAft>
                        <a:buClrTx/>
                        <a:buSzTx/>
                        <a:buFont typeface="Arial" panose="020B0604020202020204" pitchFamily="34" charset="0"/>
                        <a:buChar char="•"/>
                        <a:tabLst/>
                        <a:defRPr/>
                      </a:pPr>
                      <a:r>
                        <a:rPr lang="en-US" sz="2800" b="0" dirty="0">
                          <a:latin typeface="Times New Roman" charset="0"/>
                          <a:ea typeface="Times New Roman" charset="0"/>
                          <a:cs typeface="Times New Roman" charset="0"/>
                        </a:rPr>
                        <a:t>Add an overview of sport general basics related to the sports standard box scores/metrics.</a:t>
                      </a:r>
                    </a:p>
                    <a:p>
                      <a:pPr marL="457200" marR="0" lvl="0" indent="-457200" algn="l" defTabSz="4389120" rtl="0" eaLnBrk="1" fontAlgn="auto" latinLnBrk="0" hangingPunct="1">
                        <a:lnSpc>
                          <a:spcPct val="100000"/>
                        </a:lnSpc>
                        <a:spcBef>
                          <a:spcPts val="0"/>
                        </a:spcBef>
                        <a:spcAft>
                          <a:spcPts val="2400"/>
                        </a:spcAft>
                        <a:buClrTx/>
                        <a:buSzTx/>
                        <a:buFont typeface="Arial" panose="020B0604020202020204" pitchFamily="34" charset="0"/>
                        <a:buChar char="•"/>
                        <a:tabLst/>
                        <a:defRPr/>
                      </a:pPr>
                      <a:endParaRPr lang="en-US" sz="2800" b="0" dirty="0">
                        <a:latin typeface="Times New Roman" charset="0"/>
                        <a:ea typeface="Times New Roman" charset="0"/>
                        <a:cs typeface="Times New Roman" charset="0"/>
                      </a:endParaRPr>
                    </a:p>
                    <a:p>
                      <a:pPr marL="0" marR="0" lvl="0" indent="0" algn="l" defTabSz="4389120" rtl="0" eaLnBrk="1" fontAlgn="auto" latinLnBrk="0" hangingPunct="1">
                        <a:lnSpc>
                          <a:spcPct val="100000"/>
                        </a:lnSpc>
                        <a:spcBef>
                          <a:spcPts val="0"/>
                        </a:spcBef>
                        <a:spcAft>
                          <a:spcPts val="2400"/>
                        </a:spcAft>
                        <a:buClrTx/>
                        <a:buSzTx/>
                        <a:buFont typeface="Arial" panose="020B0604020202020204" pitchFamily="34" charset="0"/>
                        <a:buNone/>
                        <a:tabLst/>
                        <a:defRPr/>
                      </a:pPr>
                      <a:r>
                        <a:rPr lang="en-US" sz="2800" b="1" dirty="0">
                          <a:latin typeface="Times New Roman" charset="0"/>
                          <a:ea typeface="Times New Roman" charset="0"/>
                          <a:cs typeface="Times New Roman" charset="0"/>
                        </a:rPr>
                        <a:t>Engage People:</a:t>
                      </a:r>
                    </a:p>
                    <a:p>
                      <a:pPr marL="457200" marR="0" lvl="0" indent="-457200" algn="l" defTabSz="4389120" rtl="0" eaLnBrk="1" fontAlgn="auto" latinLnBrk="0" hangingPunct="1">
                        <a:lnSpc>
                          <a:spcPct val="100000"/>
                        </a:lnSpc>
                        <a:spcBef>
                          <a:spcPts val="0"/>
                        </a:spcBef>
                        <a:spcAft>
                          <a:spcPts val="2400"/>
                        </a:spcAft>
                        <a:buClrTx/>
                        <a:buSzTx/>
                        <a:buFont typeface="Arial" panose="020B0604020202020204" pitchFamily="34" charset="0"/>
                        <a:buChar char="•"/>
                        <a:tabLst/>
                        <a:defRPr/>
                      </a:pPr>
                      <a:r>
                        <a:rPr lang="en-US" sz="2800" b="0" dirty="0">
                          <a:latin typeface="Times New Roman" charset="0"/>
                          <a:ea typeface="Times New Roman" charset="0"/>
                          <a:cs typeface="Times New Roman" charset="0"/>
                        </a:rPr>
                        <a:t>We will assess our visualizations to determine which strategies for user interface and interactive graphics design are most useful to empower coaching staff to make discoveries in publicly available data assembled with a focus on items that impact team wins.</a:t>
                      </a:r>
                    </a:p>
                  </a:txBody>
                  <a:tcPr marL="329184" marR="329184" marT="329184" marB="329184">
                    <a:lnT w="76200" cap="flat" cmpd="sng" algn="ctr">
                      <a:solidFill>
                        <a:schemeClr val="bg2">
                          <a:lumMod val="90000"/>
                        </a:schemeClr>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graphicFrame>
        <p:nvGraphicFramePr>
          <p:cNvPr id="10" name="Table 9">
            <a:extLst>
              <a:ext uri="{FF2B5EF4-FFF2-40B4-BE49-F238E27FC236}">
                <a16:creationId xmlns:a16="http://schemas.microsoft.com/office/drawing/2014/main" id="{A0353E23-B4E4-F02E-131C-E0206077EBCA}"/>
              </a:ext>
            </a:extLst>
          </p:cNvPr>
          <p:cNvGraphicFramePr>
            <a:graphicFrameLocks noGrp="1"/>
          </p:cNvGraphicFramePr>
          <p:nvPr>
            <p:extLst>
              <p:ext uri="{D42A27DB-BD31-4B8C-83A1-F6EECF244321}">
                <p14:modId xmlns:p14="http://schemas.microsoft.com/office/powerpoint/2010/main" val="2604912170"/>
              </p:ext>
            </p:extLst>
          </p:nvPr>
        </p:nvGraphicFramePr>
        <p:xfrm>
          <a:off x="32914571" y="17368123"/>
          <a:ext cx="10204504" cy="7626096"/>
        </p:xfrm>
        <a:graphic>
          <a:graphicData uri="http://schemas.openxmlformats.org/drawingml/2006/table">
            <a:tbl>
              <a:tblPr firstRow="1" bandRow="1">
                <a:effectLst/>
                <a:tableStyleId>{2D5ABB26-0587-4C30-8999-92F81FD0307C}</a:tableStyleId>
              </a:tblPr>
              <a:tblGrid>
                <a:gridCol w="10204504">
                  <a:extLst>
                    <a:ext uri="{9D8B030D-6E8A-4147-A177-3AD203B41FA5}">
                      <a16:colId xmlns:a16="http://schemas.microsoft.com/office/drawing/2014/main" val="20000"/>
                    </a:ext>
                  </a:extLst>
                </a:gridCol>
              </a:tblGrid>
              <a:tr h="1269837">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5000" b="1" kern="1200" spc="100" baseline="0" dirty="0">
                          <a:solidFill>
                            <a:schemeClr val="bg1"/>
                          </a:solidFill>
                          <a:latin typeface="Arial" charset="0"/>
                          <a:ea typeface="Arial" charset="0"/>
                          <a:cs typeface="Arial" charset="0"/>
                        </a:rPr>
                        <a:t>References</a:t>
                      </a:r>
                    </a:p>
                  </a:txBody>
                  <a:tcPr marL="329184" marR="329184" marT="329184" marB="329184">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5929539">
                <a:tc>
                  <a:txBody>
                    <a:bodyPr/>
                    <a:lstStyle/>
                    <a:p>
                      <a:r>
                        <a:rPr lang="en-US" sz="2800" b="0" i="0" u="none" strike="noStrike" kern="1200" dirty="0" err="1">
                          <a:solidFill>
                            <a:schemeClr val="tx1"/>
                          </a:solidFill>
                          <a:effectLst/>
                          <a:latin typeface="+mn-lt"/>
                          <a:ea typeface="+mn-ea"/>
                          <a:cs typeface="+mn-cs"/>
                        </a:rPr>
                        <a:t>SoloStats</a:t>
                      </a:r>
                      <a:r>
                        <a:rPr lang="en-US" sz="2800" b="0" i="0" u="none" strike="noStrike" kern="1200" dirty="0">
                          <a:solidFill>
                            <a:schemeClr val="tx1"/>
                          </a:solidFill>
                          <a:effectLst/>
                          <a:latin typeface="+mn-lt"/>
                          <a:ea typeface="+mn-ea"/>
                          <a:cs typeface="+mn-cs"/>
                        </a:rPr>
                        <a:t> – Rotate 123 </a:t>
                      </a:r>
                      <a:r>
                        <a:rPr lang="en-US" sz="2800" u="none" kern="1200" dirty="0">
                          <a:solidFill>
                            <a:schemeClr val="tx1"/>
                          </a:solidFill>
                          <a:effectLst/>
                          <a:latin typeface="+mn-lt"/>
                          <a:ea typeface="+mn-ea"/>
                          <a:cs typeface="+mn-cs"/>
                        </a:rPr>
                        <a:t>(2020</a:t>
                      </a:r>
                      <a:r>
                        <a:rPr lang="en-US" sz="2800" kern="1200" dirty="0">
                          <a:solidFill>
                            <a:schemeClr val="tx1"/>
                          </a:solidFill>
                          <a:effectLst/>
                          <a:latin typeface="+mn-lt"/>
                          <a:ea typeface="+mn-ea"/>
                          <a:cs typeface="+mn-cs"/>
                        </a:rPr>
                        <a:t>). NCAA Volleyball. </a:t>
                      </a:r>
                      <a:r>
                        <a:rPr lang="en-US" sz="2800" kern="1200" dirty="0">
                          <a:solidFill>
                            <a:schemeClr val="tx1"/>
                          </a:solidFill>
                          <a:effectLst/>
                          <a:latin typeface="+mn-lt"/>
                          <a:ea typeface="+mn-ea"/>
                          <a:cs typeface="+mn-cs"/>
                          <a:hlinkClick r:id="rId3"/>
                        </a:rPr>
                        <a:t>https://www.solostatslive.com/ncaa-beach-championships---solostats-touch.html</a:t>
                      </a:r>
                      <a:r>
                        <a:rPr lang="en-US" sz="2800" kern="1200" dirty="0">
                          <a:solidFill>
                            <a:schemeClr val="tx1"/>
                          </a:solidFill>
                          <a:effectLst/>
                          <a:latin typeface="+mn-lt"/>
                          <a:ea typeface="+mn-ea"/>
                          <a:cs typeface="+mn-cs"/>
                        </a:rPr>
                        <a:t> Accessed: 2021-08-01.</a:t>
                      </a:r>
                    </a:p>
                    <a:p>
                      <a:endParaRPr lang="en-US" sz="2800" kern="1200" dirty="0">
                        <a:solidFill>
                          <a:schemeClr val="tx1"/>
                        </a:solidFill>
                        <a:effectLst/>
                        <a:latin typeface="+mn-lt"/>
                        <a:ea typeface="+mn-ea"/>
                        <a:cs typeface="+mn-cs"/>
                      </a:endParaRPr>
                    </a:p>
                    <a:p>
                      <a:pPr marL="0" marR="0" lvl="0" indent="0" algn="l" defTabSz="4389120" rtl="0" eaLnBrk="1" fontAlgn="auto" latinLnBrk="0" hangingPunct="1">
                        <a:lnSpc>
                          <a:spcPct val="100000"/>
                        </a:lnSpc>
                        <a:spcBef>
                          <a:spcPts val="0"/>
                        </a:spcBef>
                        <a:spcAft>
                          <a:spcPts val="0"/>
                        </a:spcAft>
                        <a:buClrTx/>
                        <a:buSzTx/>
                        <a:buFontTx/>
                        <a:buNone/>
                        <a:tabLst/>
                        <a:defRPr/>
                      </a:pPr>
                      <a:r>
                        <a:rPr lang="en-US" sz="2800" kern="1200" dirty="0">
                          <a:solidFill>
                            <a:schemeClr val="tx1"/>
                          </a:solidFill>
                          <a:effectLst/>
                          <a:latin typeface="+mn-lt"/>
                          <a:ea typeface="+mn-ea"/>
                          <a:cs typeface="+mn-cs"/>
                          <a:hlinkClick r:id="rId4"/>
                        </a:rPr>
                        <a:t>https://www.swiftsparks.com/scouting-report-template-basketball/scouting-report-template-basketball-15/</a:t>
                      </a:r>
                      <a:r>
                        <a:rPr lang="en-US" sz="2800" kern="1200" dirty="0">
                          <a:solidFill>
                            <a:schemeClr val="tx1"/>
                          </a:solidFill>
                          <a:effectLst/>
                          <a:latin typeface="+mn-lt"/>
                          <a:ea typeface="+mn-ea"/>
                          <a:cs typeface="+mn-cs"/>
                        </a:rPr>
                        <a:t> Accessed: 2021-10-12.</a:t>
                      </a:r>
                    </a:p>
                    <a:p>
                      <a:pPr marL="0" marR="0" lvl="0" indent="0" algn="l" defTabSz="4389120" rtl="0" eaLnBrk="1" fontAlgn="auto" latinLnBrk="0" hangingPunct="1">
                        <a:lnSpc>
                          <a:spcPct val="100000"/>
                        </a:lnSpc>
                        <a:spcBef>
                          <a:spcPts val="0"/>
                        </a:spcBef>
                        <a:spcAft>
                          <a:spcPts val="0"/>
                        </a:spcAft>
                        <a:buClrTx/>
                        <a:buSzTx/>
                        <a:buFontTx/>
                        <a:buNone/>
                        <a:tabLst/>
                        <a:defRPr/>
                      </a:pPr>
                      <a:r>
                        <a:rPr lang="en-US" sz="2800" kern="1200" dirty="0">
                          <a:solidFill>
                            <a:schemeClr val="tx1"/>
                          </a:solidFill>
                          <a:effectLst/>
                          <a:latin typeface="+mn-lt"/>
                          <a:ea typeface="+mn-ea"/>
                          <a:cs typeface="+mn-cs"/>
                          <a:hlinkClick r:id="rId5"/>
                        </a:rPr>
                        <a:t>https://www.hudl.com/support/volleymetrics/stats-and-reports/visual-analytics-1/navigate-the-visual-analytics-page</a:t>
                      </a:r>
                      <a:r>
                        <a:rPr lang="en-US" sz="2800" kern="1200" dirty="0">
                          <a:solidFill>
                            <a:schemeClr val="tx1"/>
                          </a:solidFill>
                          <a:effectLst/>
                          <a:latin typeface="+mn-lt"/>
                          <a:ea typeface="+mn-ea"/>
                          <a:cs typeface="+mn-cs"/>
                        </a:rPr>
                        <a:t> Accessed: 2022-02-14.</a:t>
                      </a:r>
                    </a:p>
                    <a:p>
                      <a:pPr marL="0" marR="0" lvl="0" indent="0" algn="l" defTabSz="4389120" rtl="0" eaLnBrk="1" fontAlgn="auto" latinLnBrk="0" hangingPunct="1">
                        <a:lnSpc>
                          <a:spcPct val="100000"/>
                        </a:lnSpc>
                        <a:spcBef>
                          <a:spcPts val="0"/>
                        </a:spcBef>
                        <a:spcAft>
                          <a:spcPts val="0"/>
                        </a:spcAft>
                        <a:buClrTx/>
                        <a:buSzTx/>
                        <a:buFontTx/>
                        <a:buNone/>
                        <a:tabLst/>
                        <a:defRPr/>
                      </a:pPr>
                      <a:r>
                        <a:rPr lang="en-US" sz="2800" kern="1200" dirty="0">
                          <a:solidFill>
                            <a:schemeClr val="tx1"/>
                          </a:solidFill>
                          <a:effectLst/>
                          <a:latin typeface="+mn-lt"/>
                          <a:ea typeface="+mn-ea"/>
                          <a:cs typeface="+mn-cs"/>
                          <a:hlinkClick r:id="rId6"/>
                        </a:rPr>
                        <a:t>https://thevi5ion.wordpress.com/2018/12/11/college-basketball-player-analysis-tableau-dashboards/</a:t>
                      </a:r>
                      <a:r>
                        <a:rPr lang="en-US" sz="2800" kern="1200" dirty="0">
                          <a:solidFill>
                            <a:schemeClr val="tx1"/>
                          </a:solidFill>
                          <a:effectLst/>
                          <a:latin typeface="+mn-lt"/>
                          <a:ea typeface="+mn-ea"/>
                          <a:cs typeface="+mn-cs"/>
                        </a:rPr>
                        <a:t> Accessed: 2022-02-14.</a:t>
                      </a:r>
                    </a:p>
                    <a:p>
                      <a:endParaRPr lang="en-US" sz="2800" kern="1200" dirty="0">
                        <a:solidFill>
                          <a:schemeClr val="tx1"/>
                        </a:solidFill>
                        <a:effectLst/>
                        <a:latin typeface="+mn-lt"/>
                        <a:ea typeface="+mn-ea"/>
                        <a:cs typeface="+mn-cs"/>
                      </a:endParaRPr>
                    </a:p>
                  </a:txBody>
                  <a:tcPr marL="329184" marR="329184" marT="329184" marB="329184">
                    <a:lnT w="76200" cap="flat" cmpd="sng" algn="ctr">
                      <a:solidFill>
                        <a:schemeClr val="bg2">
                          <a:lumMod val="90000"/>
                        </a:schemeClr>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pic>
        <p:nvPicPr>
          <p:cNvPr id="17" name="Picture 16">
            <a:extLst>
              <a:ext uri="{FF2B5EF4-FFF2-40B4-BE49-F238E27FC236}">
                <a16:creationId xmlns:a16="http://schemas.microsoft.com/office/drawing/2014/main" id="{7542205C-4FB9-2983-5A9B-7D185F26ED9D}"/>
              </a:ext>
            </a:extLst>
          </p:cNvPr>
          <p:cNvPicPr>
            <a:picLocks noChangeAspect="1"/>
          </p:cNvPicPr>
          <p:nvPr/>
        </p:nvPicPr>
        <p:blipFill>
          <a:blip r:embed="rId7"/>
          <a:stretch>
            <a:fillRect/>
          </a:stretch>
        </p:blipFill>
        <p:spPr>
          <a:xfrm>
            <a:off x="12428728" y="15098458"/>
            <a:ext cx="3708400" cy="4127500"/>
          </a:xfrm>
          <a:prstGeom prst="rect">
            <a:avLst/>
          </a:prstGeom>
        </p:spPr>
        <p:style>
          <a:lnRef idx="2">
            <a:schemeClr val="dk1"/>
          </a:lnRef>
          <a:fillRef idx="1">
            <a:schemeClr val="lt1"/>
          </a:fillRef>
          <a:effectRef idx="0">
            <a:schemeClr val="dk1"/>
          </a:effectRef>
          <a:fontRef idx="minor">
            <a:schemeClr val="dk1"/>
          </a:fontRef>
        </p:style>
      </p:pic>
      <p:pic>
        <p:nvPicPr>
          <p:cNvPr id="19" name="Picture 18">
            <a:extLst>
              <a:ext uri="{FF2B5EF4-FFF2-40B4-BE49-F238E27FC236}">
                <a16:creationId xmlns:a16="http://schemas.microsoft.com/office/drawing/2014/main" id="{B46F586C-1E44-6965-D3A6-8BD4D089B244}"/>
              </a:ext>
            </a:extLst>
          </p:cNvPr>
          <p:cNvPicPr>
            <a:picLocks noChangeAspect="1"/>
          </p:cNvPicPr>
          <p:nvPr/>
        </p:nvPicPr>
        <p:blipFill>
          <a:blip r:embed="rId8"/>
          <a:stretch>
            <a:fillRect/>
          </a:stretch>
        </p:blipFill>
        <p:spPr>
          <a:xfrm>
            <a:off x="17302374" y="15100468"/>
            <a:ext cx="3980099" cy="4125490"/>
          </a:xfrm>
          <a:prstGeom prst="rect">
            <a:avLst/>
          </a:prstGeom>
        </p:spPr>
        <p:style>
          <a:lnRef idx="2">
            <a:schemeClr val="dk1"/>
          </a:lnRef>
          <a:fillRef idx="1">
            <a:schemeClr val="lt1"/>
          </a:fillRef>
          <a:effectRef idx="0">
            <a:schemeClr val="dk1"/>
          </a:effectRef>
          <a:fontRef idx="minor">
            <a:schemeClr val="dk1"/>
          </a:fontRef>
        </p:style>
      </p:pic>
      <p:pic>
        <p:nvPicPr>
          <p:cNvPr id="27" name="Picture 26">
            <a:extLst>
              <a:ext uri="{FF2B5EF4-FFF2-40B4-BE49-F238E27FC236}">
                <a16:creationId xmlns:a16="http://schemas.microsoft.com/office/drawing/2014/main" id="{AE16DC51-37D7-0D80-04B5-62DCBB37B04D}"/>
              </a:ext>
            </a:extLst>
          </p:cNvPr>
          <p:cNvPicPr>
            <a:picLocks noChangeAspect="1"/>
          </p:cNvPicPr>
          <p:nvPr/>
        </p:nvPicPr>
        <p:blipFill>
          <a:blip r:embed="rId9"/>
          <a:stretch>
            <a:fillRect/>
          </a:stretch>
        </p:blipFill>
        <p:spPr>
          <a:xfrm>
            <a:off x="32456587" y="5159254"/>
            <a:ext cx="6101334" cy="4067556"/>
          </a:xfrm>
          <a:prstGeom prst="rect">
            <a:avLst/>
          </a:prstGeom>
        </p:spPr>
      </p:pic>
      <p:pic>
        <p:nvPicPr>
          <p:cNvPr id="29" name="Picture 28">
            <a:extLst>
              <a:ext uri="{FF2B5EF4-FFF2-40B4-BE49-F238E27FC236}">
                <a16:creationId xmlns:a16="http://schemas.microsoft.com/office/drawing/2014/main" id="{6E5C6BB1-924B-AF9B-7450-755E4D460D90}"/>
              </a:ext>
            </a:extLst>
          </p:cNvPr>
          <p:cNvPicPr>
            <a:picLocks noChangeAspect="1"/>
          </p:cNvPicPr>
          <p:nvPr/>
        </p:nvPicPr>
        <p:blipFill>
          <a:blip r:embed="rId10"/>
          <a:stretch>
            <a:fillRect/>
          </a:stretch>
        </p:blipFill>
        <p:spPr>
          <a:xfrm>
            <a:off x="35133203" y="8928688"/>
            <a:ext cx="7531100" cy="3752850"/>
          </a:xfrm>
          <a:prstGeom prst="rect">
            <a:avLst/>
          </a:prstGeom>
        </p:spPr>
      </p:pic>
    </p:spTree>
    <p:extLst>
      <p:ext uri="{BB962C8B-B14F-4D97-AF65-F5344CB8AC3E}">
        <p14:creationId xmlns:p14="http://schemas.microsoft.com/office/powerpoint/2010/main" val="174877237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2188</TotalTime>
  <Words>861</Words>
  <Application>Microsoft Macintosh PowerPoint</Application>
  <PresentationFormat>Custom</PresentationFormat>
  <Paragraphs>63</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Times New Roman</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Emily Slattery</dc:creator>
  <cp:lastModifiedBy>Denise Bradford</cp:lastModifiedBy>
  <cp:revision>34</cp:revision>
  <cp:lastPrinted>2019-03-06T16:28:29Z</cp:lastPrinted>
  <dcterms:created xsi:type="dcterms:W3CDTF">2019-03-05T16:02:29Z</dcterms:created>
  <dcterms:modified xsi:type="dcterms:W3CDTF">2022-08-10T12:55:31Z</dcterms:modified>
</cp:coreProperties>
</file>